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notesSlides/notesSlide11.xml" ContentType="application/vnd.openxmlformats-officedocument.presentationml.notesSlide+xml"/>
  <Override PartName="/ppt/charts/chart12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95" r:id="rId3"/>
    <p:sldId id="265" r:id="rId4"/>
    <p:sldId id="294" r:id="rId5"/>
    <p:sldId id="268" r:id="rId6"/>
    <p:sldId id="280" r:id="rId7"/>
    <p:sldId id="284" r:id="rId8"/>
    <p:sldId id="293" r:id="rId9"/>
    <p:sldId id="311" r:id="rId10"/>
    <p:sldId id="278" r:id="rId11"/>
    <p:sldId id="286" r:id="rId12"/>
    <p:sldId id="297" r:id="rId13"/>
    <p:sldId id="302" r:id="rId14"/>
    <p:sldId id="307" r:id="rId15"/>
    <p:sldId id="305" r:id="rId16"/>
    <p:sldId id="308" r:id="rId17"/>
    <p:sldId id="306" r:id="rId18"/>
    <p:sldId id="309" r:id="rId19"/>
    <p:sldId id="312" r:id="rId20"/>
    <p:sldId id="298" r:id="rId21"/>
    <p:sldId id="300" r:id="rId22"/>
    <p:sldId id="310" r:id="rId23"/>
    <p:sldId id="304" r:id="rId24"/>
  </p:sldIdLst>
  <p:sldSz cx="9144000" cy="6858000" type="screen4x3"/>
  <p:notesSz cx="7053263" cy="93091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B3DA"/>
    <a:srgbClr val="94B1DC"/>
    <a:srgbClr val="91AFDB"/>
    <a:srgbClr val="A0BAE0"/>
    <a:srgbClr val="A0C3E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67" autoAdjust="0"/>
  </p:normalViewPr>
  <p:slideViewPr>
    <p:cSldViewPr>
      <p:cViewPr>
        <p:scale>
          <a:sx n="80" d="100"/>
          <a:sy n="80" d="100"/>
        </p:scale>
        <p:origin x="-108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2778" y="-96"/>
      </p:cViewPr>
      <p:guideLst>
        <p:guide orient="horz" pos="2932"/>
        <p:guide pos="22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rubio.COMEX\Desktop\Exportaciones%20EF_2013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rubio.COMEX\Desktop\Comercio%20Turqui%20Indonesia%20Singapur%20Marruecos_2012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rubio.COMEX\Downloads\Comercio%20Turqui%20Indonesia%20Singapur%20Marruecos_2012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rubio.COMEX\Downloads\Comercio%20Turqui%20Indonesia%20Singapur%20Marruecos_201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rubio.COMEX\Desktop\X%20EF_201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rubio.COMEX\Desktop\M%20EF_201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pc-cmx032\Compartido\Alianza%20del%20Pacifico\PPTS\Copia%20de%20Luciano%20Alianza%20del%20Pac&#237;fico%20Expo%20Impo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paredes\AppData\Local\Microsoft\Windows\Temporary%20Internet%20Files\Content.Outlook\UNRDX1S2\Luciano%20Expo%20No%20Tradicional%20Alianza%20del%20Pac&#237;fico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rubio.COMEX\Downloads\Luciano%20TPP%20Incl%20Jap&#243;n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rubio.COMEX\Downloads\ProductosExportados_x_Destinos%20(1)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rubio.COMEX\Downloads\ProductosExportados_x_Destinos%20(5)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rubio.COMEX\Downloads\Comercio%20Turqui%20Indonesia%20Singapur%20Marruecos_20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/>
              <a:t>Exportaciones al mundo</a:t>
            </a:r>
          </a:p>
          <a:p>
            <a:pPr>
              <a:defRPr sz="1800"/>
            </a:pPr>
            <a:r>
              <a:rPr lang="en-US" sz="1800"/>
              <a:t>(US$ Miles de millones)</a:t>
            </a:r>
            <a:endParaRPr lang="es-PE" sz="1800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Sheet1!$P$1</c:f>
              <c:strCache>
                <c:ptCount val="1"/>
                <c:pt idx="0">
                  <c:v>Tradicional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1000" b="1"/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strCache>
            </c:strRef>
          </c:cat>
          <c:val>
            <c:numRef>
              <c:f>Sheet1!$P$2:$P$14</c:f>
              <c:numCache>
                <c:formatCode>0.00</c:formatCode>
                <c:ptCount val="13"/>
                <c:pt idx="0">
                  <c:v>4.8044427719959399</c:v>
                </c:pt>
                <c:pt idx="1">
                  <c:v>4.7303091949810296</c:v>
                </c:pt>
                <c:pt idx="2">
                  <c:v>5.3685715502489506</c:v>
                </c:pt>
                <c:pt idx="3">
                  <c:v>6.3563181181601607</c:v>
                </c:pt>
                <c:pt idx="4">
                  <c:v>9.1985680716545311</c:v>
                </c:pt>
                <c:pt idx="5">
                  <c:v>12.949559679998199</c:v>
                </c:pt>
                <c:pt idx="6">
                  <c:v>18.4610460392683</c:v>
                </c:pt>
                <c:pt idx="7">
                  <c:v>21.666108983461598</c:v>
                </c:pt>
                <c:pt idx="8">
                  <c:v>23.265767408128998</c:v>
                </c:pt>
                <c:pt idx="9">
                  <c:v>20.622286496030799</c:v>
                </c:pt>
                <c:pt idx="10">
                  <c:v>27.668919699023899</c:v>
                </c:pt>
                <c:pt idx="11">
                  <c:v>35.837459381413396</c:v>
                </c:pt>
                <c:pt idx="12">
                  <c:v>34.246977619264698</c:v>
                </c:pt>
              </c:numCache>
            </c:numRef>
          </c:val>
        </c:ser>
        <c:ser>
          <c:idx val="1"/>
          <c:order val="1"/>
          <c:tx>
            <c:strRef>
              <c:f>Sheet1!$Q$1</c:f>
              <c:strCache>
                <c:ptCount val="1"/>
                <c:pt idx="0">
                  <c:v>No Tradicional</c:v>
                </c:pt>
              </c:strCache>
            </c:strRef>
          </c:tx>
          <c:invertIfNegative val="0"/>
          <c:dLbls>
            <c:numFmt formatCode="#,##0.0" sourceLinked="0"/>
            <c:txPr>
              <a:bodyPr/>
              <a:lstStyle/>
              <a:p>
                <a:pPr>
                  <a:defRPr sz="1000" b="1"/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strCache>
            </c:strRef>
          </c:cat>
          <c:val>
            <c:numRef>
              <c:f>Sheet1!$Q$2:$Q$14</c:f>
              <c:numCache>
                <c:formatCode>0.00</c:formatCode>
                <c:ptCount val="13"/>
                <c:pt idx="0">
                  <c:v>2.0437491673900001</c:v>
                </c:pt>
                <c:pt idx="1">
                  <c:v>2.18278305166</c:v>
                </c:pt>
                <c:pt idx="2">
                  <c:v>2.2561488270000001</c:v>
                </c:pt>
                <c:pt idx="3">
                  <c:v>2.6203784999999997</c:v>
                </c:pt>
                <c:pt idx="4">
                  <c:v>3.4791219999999998</c:v>
                </c:pt>
                <c:pt idx="5">
                  <c:v>4.2770465</c:v>
                </c:pt>
                <c:pt idx="6">
                  <c:v>5.2785278</c:v>
                </c:pt>
                <c:pt idx="7">
                  <c:v>6.3131620000000002</c:v>
                </c:pt>
                <c:pt idx="8">
                  <c:v>7.5623259999999997</c:v>
                </c:pt>
                <c:pt idx="9">
                  <c:v>6.1856470000000003</c:v>
                </c:pt>
                <c:pt idx="10">
                  <c:v>7.641489</c:v>
                </c:pt>
                <c:pt idx="11">
                  <c:v>10.1302723</c:v>
                </c:pt>
                <c:pt idx="12">
                  <c:v>11.047338100000001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56815616"/>
        <c:axId val="56940416"/>
      </c:barChart>
      <c:lineChart>
        <c:grouping val="standard"/>
        <c:varyColors val="0"/>
        <c:ser>
          <c:idx val="2"/>
          <c:order val="2"/>
          <c:tx>
            <c:strRef>
              <c:f>Sheet1!$R$1</c:f>
              <c:strCache>
                <c:ptCount val="1"/>
                <c:pt idx="0">
                  <c:v>Total</c:v>
                </c:pt>
              </c:strCache>
            </c:strRef>
          </c:tx>
          <c:marker>
            <c:symbol val="none"/>
          </c:marker>
          <c:dLbls>
            <c:numFmt formatCode="#,##0.0" sourceLinked="0"/>
            <c:txPr>
              <a:bodyPr/>
              <a:lstStyle/>
              <a:p>
                <a:pPr>
                  <a:defRPr sz="1000" b="1"/>
                </a:pPr>
                <a:endParaRPr lang="es-P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strCache>
            </c:strRef>
          </c:cat>
          <c:val>
            <c:numRef>
              <c:f>Sheet1!$R$2:$R$14</c:f>
              <c:numCache>
                <c:formatCode>0.00</c:formatCode>
                <c:ptCount val="13"/>
                <c:pt idx="0">
                  <c:v>6.9549095083559394</c:v>
                </c:pt>
                <c:pt idx="1">
                  <c:v>7.0257299384010299</c:v>
                </c:pt>
                <c:pt idx="2">
                  <c:v>7.71390000024895</c:v>
                </c:pt>
                <c:pt idx="3">
                  <c:v>9.0907327071601589</c:v>
                </c:pt>
                <c:pt idx="4">
                  <c:v>12.809169414004501</c:v>
                </c:pt>
                <c:pt idx="5">
                  <c:v>17.367684267048201</c:v>
                </c:pt>
                <c:pt idx="6">
                  <c:v>23.830147244838301</c:v>
                </c:pt>
                <c:pt idx="7">
                  <c:v>28.093759983461602</c:v>
                </c:pt>
                <c:pt idx="8">
                  <c:v>31.018541408129</c:v>
                </c:pt>
                <c:pt idx="9">
                  <c:v>26.961721496030801</c:v>
                </c:pt>
                <c:pt idx="10">
                  <c:v>35.564675699023901</c:v>
                </c:pt>
                <c:pt idx="11">
                  <c:v>46.268497928643406</c:v>
                </c:pt>
                <c:pt idx="12">
                  <c:v>45.639454831084706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815616"/>
        <c:axId val="56940416"/>
      </c:lineChart>
      <c:catAx>
        <c:axId val="568156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s-PE"/>
          </a:p>
        </c:txPr>
        <c:crossAx val="56940416"/>
        <c:crosses val="autoZero"/>
        <c:auto val="1"/>
        <c:lblAlgn val="ctr"/>
        <c:lblOffset val="100"/>
        <c:noMultiLvlLbl val="0"/>
      </c:catAx>
      <c:valAx>
        <c:axId val="56940416"/>
        <c:scaling>
          <c:orientation val="minMax"/>
        </c:scaling>
        <c:delete val="0"/>
        <c:axPos val="l"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s-PE"/>
          </a:p>
        </c:txPr>
        <c:crossAx val="5681561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000"/>
          </a:pPr>
          <a:endParaRPr lang="es-PE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es-P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PE"/>
              <a:t>Comercio con Indonesia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5428018372703411"/>
          <c:y val="0.27152559055118108"/>
          <c:w val="0.81516426071741033"/>
          <c:h val="0.602571449402158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'Intercambio comercial'!$A$191</c:f>
              <c:strCache>
                <c:ptCount val="1"/>
                <c:pt idx="0">
                  <c:v>Exportaciones</c:v>
                </c:pt>
              </c:strCache>
            </c:strRef>
          </c:tx>
          <c:invertIfNegative val="0"/>
          <c:dLbls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'Intercambio comercial'!$B$191:$E$191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'Intercambio comercial'!$B$196:$E$196</c:f>
              <c:numCache>
                <c:formatCode>General</c:formatCode>
                <c:ptCount val="4"/>
                <c:pt idx="0">
                  <c:v>42.89</c:v>
                </c:pt>
                <c:pt idx="1">
                  <c:v>37.130000000000003</c:v>
                </c:pt>
                <c:pt idx="2">
                  <c:v>61.49</c:v>
                </c:pt>
                <c:pt idx="3">
                  <c:v>101.28</c:v>
                </c:pt>
              </c:numCache>
            </c:numRef>
          </c:val>
        </c:ser>
        <c:ser>
          <c:idx val="1"/>
          <c:order val="1"/>
          <c:tx>
            <c:strRef>
              <c:f>'Intercambio comercial'!$A$198</c:f>
              <c:strCache>
                <c:ptCount val="1"/>
                <c:pt idx="0">
                  <c:v>Importaciones</c:v>
                </c:pt>
              </c:strCache>
            </c:strRef>
          </c:tx>
          <c:invertIfNegative val="0"/>
          <c:dLbls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'Intercambio comercial'!$B$191:$E$191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'Intercambio comercial'!$B$203:$D$203</c:f>
              <c:numCache>
                <c:formatCode>General</c:formatCode>
                <c:ptCount val="3"/>
                <c:pt idx="0">
                  <c:v>64.900000000000006</c:v>
                </c:pt>
                <c:pt idx="1">
                  <c:v>121.37</c:v>
                </c:pt>
                <c:pt idx="2">
                  <c:v>221.19</c:v>
                </c:pt>
              </c:numCache>
            </c:numRef>
          </c:val>
        </c:ser>
        <c:ser>
          <c:idx val="2"/>
          <c:order val="2"/>
          <c:tx>
            <c:strRef>
              <c:f>'Intercambio comercial'!$I$191</c:f>
              <c:strCache>
                <c:ptCount val="1"/>
                <c:pt idx="0">
                  <c:v>Balanza comercial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8980099502487557E-3"/>
                  <c:y val="-4.1125503742084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'Intercambio comercial'!$B$191:$E$191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'Intercambio comercial'!$J$196:$M$196</c:f>
              <c:numCache>
                <c:formatCode>General</c:formatCode>
                <c:ptCount val="4"/>
                <c:pt idx="0">
                  <c:v>-22.010000000000005</c:v>
                </c:pt>
                <c:pt idx="1">
                  <c:v>-84.240000000000009</c:v>
                </c:pt>
                <c:pt idx="2">
                  <c:v>-159.69999999999999</c:v>
                </c:pt>
                <c:pt idx="3">
                  <c:v>-144.16999999999999</c:v>
                </c:pt>
              </c:numCache>
            </c:numRef>
          </c:val>
        </c:ser>
        <c:ser>
          <c:idx val="3"/>
          <c:order val="3"/>
          <c:tx>
            <c:strRef>
              <c:f>'Intercambio comercial'!$I$198</c:f>
              <c:strCache>
                <c:ptCount val="1"/>
                <c:pt idx="0">
                  <c:v>Intercambio comercial</c:v>
                </c:pt>
              </c:strCache>
            </c:strRef>
          </c:tx>
          <c:invertIfNegative val="0"/>
          <c:dLbls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'Intercambio comercial'!$B$191:$E$191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'Intercambio comercial'!$J$203:$M$203</c:f>
              <c:numCache>
                <c:formatCode>General</c:formatCode>
                <c:ptCount val="4"/>
                <c:pt idx="0">
                  <c:v>107.79</c:v>
                </c:pt>
                <c:pt idx="1">
                  <c:v>158.5</c:v>
                </c:pt>
                <c:pt idx="2">
                  <c:v>282.68</c:v>
                </c:pt>
                <c:pt idx="3">
                  <c:v>346.73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903168"/>
        <c:axId val="34905088"/>
      </c:barChart>
      <c:catAx>
        <c:axId val="349031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00" b="0"/>
                </a:pPr>
                <a:r>
                  <a:rPr lang="es-PE" sz="800" b="0" dirty="0"/>
                  <a:t>Fuente: SUNAT. Elaboración: COMEXPERU.</a:t>
                </a:r>
              </a:p>
            </c:rich>
          </c:tx>
          <c:layout>
            <c:manualLayout>
              <c:xMode val="edge"/>
              <c:yMode val="edge"/>
              <c:x val="9.0176824212271967E-2"/>
              <c:y val="0.92954627230857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s-PE"/>
          </a:p>
        </c:txPr>
        <c:crossAx val="34905088"/>
        <c:crosses val="autoZero"/>
        <c:auto val="1"/>
        <c:lblAlgn val="ctr"/>
        <c:lblOffset val="100"/>
        <c:noMultiLvlLbl val="0"/>
      </c:catAx>
      <c:valAx>
        <c:axId val="3490508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PE" dirty="0" smtClean="0"/>
                  <a:t>US$</a:t>
                </a:r>
                <a:r>
                  <a:rPr lang="es-PE" baseline="0" dirty="0" smtClean="0"/>
                  <a:t> m</a:t>
                </a:r>
                <a:r>
                  <a:rPr lang="es-PE" dirty="0" smtClean="0"/>
                  <a:t>illones </a:t>
                </a:r>
                <a:r>
                  <a:rPr lang="es-PE" dirty="0"/>
                  <a:t>FOB 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4903168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es-P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PE"/>
              <a:t>Comercio con Israel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5428018372703411"/>
          <c:y val="0.27152559055118108"/>
          <c:w val="0.81516426071741033"/>
          <c:h val="0.602571449402158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'Intercambio comercial'!$A$191</c:f>
              <c:strCache>
                <c:ptCount val="1"/>
                <c:pt idx="0">
                  <c:v>Exportaciones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1"/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'Intercambio comercial'!$B$191:$E$191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'Intercambio comercial'!$B$194:$E$194</c:f>
              <c:numCache>
                <c:formatCode>General</c:formatCode>
                <c:ptCount val="4"/>
                <c:pt idx="0">
                  <c:v>6.72</c:v>
                </c:pt>
                <c:pt idx="1">
                  <c:v>11.49</c:v>
                </c:pt>
                <c:pt idx="2">
                  <c:v>12.58</c:v>
                </c:pt>
                <c:pt idx="3">
                  <c:v>14.01</c:v>
                </c:pt>
              </c:numCache>
            </c:numRef>
          </c:val>
        </c:ser>
        <c:ser>
          <c:idx val="1"/>
          <c:order val="1"/>
          <c:tx>
            <c:strRef>
              <c:f>'Intercambio comercial'!$A$197</c:f>
              <c:strCache>
                <c:ptCount val="1"/>
                <c:pt idx="0">
                  <c:v>Importaciones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 b="1"/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'Intercambio comercial'!$B$191:$E$191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'Intercambio comercial'!$B$200:$E$200</c:f>
              <c:numCache>
                <c:formatCode>General</c:formatCode>
                <c:ptCount val="4"/>
                <c:pt idx="0">
                  <c:v>35.200000000000003</c:v>
                </c:pt>
                <c:pt idx="1">
                  <c:v>44.29</c:v>
                </c:pt>
                <c:pt idx="2">
                  <c:v>57.26</c:v>
                </c:pt>
                <c:pt idx="3">
                  <c:v>70</c:v>
                </c:pt>
              </c:numCache>
            </c:numRef>
          </c:val>
        </c:ser>
        <c:ser>
          <c:idx val="2"/>
          <c:order val="2"/>
          <c:tx>
            <c:strRef>
              <c:f>'Intercambio comercial'!$G$191</c:f>
              <c:strCache>
                <c:ptCount val="1"/>
                <c:pt idx="0">
                  <c:v>Balanza comercial</c:v>
                </c:pt>
              </c:strCache>
            </c:strRef>
          </c:tx>
          <c:invertIfNegative val="0"/>
          <c:dLbls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'Intercambio comercial'!$B$191:$E$191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'Intercambio comercial'!$H$194:$K$194</c:f>
              <c:numCache>
                <c:formatCode>General</c:formatCode>
                <c:ptCount val="4"/>
                <c:pt idx="0">
                  <c:v>-28.480000000000004</c:v>
                </c:pt>
                <c:pt idx="1">
                  <c:v>-32.799999999999997</c:v>
                </c:pt>
                <c:pt idx="2">
                  <c:v>-44.68</c:v>
                </c:pt>
                <c:pt idx="3">
                  <c:v>-55.99</c:v>
                </c:pt>
              </c:numCache>
            </c:numRef>
          </c:val>
        </c:ser>
        <c:ser>
          <c:idx val="3"/>
          <c:order val="3"/>
          <c:tx>
            <c:strRef>
              <c:f>'Intercambio comercial'!$G$197</c:f>
              <c:strCache>
                <c:ptCount val="1"/>
                <c:pt idx="0">
                  <c:v>Intercambio comercial</c:v>
                </c:pt>
              </c:strCache>
            </c:strRef>
          </c:tx>
          <c:invertIfNegative val="0"/>
          <c:dLbls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'Intercambio comercial'!$B$191:$E$191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'Intercambio comercial'!$H$200:$K$200</c:f>
              <c:numCache>
                <c:formatCode>General</c:formatCode>
                <c:ptCount val="4"/>
                <c:pt idx="0">
                  <c:v>41.92</c:v>
                </c:pt>
                <c:pt idx="1">
                  <c:v>55.78</c:v>
                </c:pt>
                <c:pt idx="2">
                  <c:v>69.84</c:v>
                </c:pt>
                <c:pt idx="3">
                  <c:v>84.01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025088"/>
        <c:axId val="40039552"/>
      </c:barChart>
      <c:catAx>
        <c:axId val="400250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00" b="0"/>
                </a:pPr>
                <a:r>
                  <a:rPr lang="es-PE" sz="800" b="0"/>
                  <a:t>Fuente: SUNAT. Elaboración: COMEXPERU.</a:t>
                </a:r>
              </a:p>
            </c:rich>
          </c:tx>
          <c:layout>
            <c:manualLayout>
              <c:xMode val="edge"/>
              <c:yMode val="edge"/>
              <c:x val="0.10860542432195976"/>
              <c:y val="0.9249766695829687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s-PE"/>
          </a:p>
        </c:txPr>
        <c:crossAx val="40039552"/>
        <c:crosses val="autoZero"/>
        <c:auto val="1"/>
        <c:lblAlgn val="ctr"/>
        <c:lblOffset val="100"/>
        <c:noMultiLvlLbl val="0"/>
      </c:catAx>
      <c:valAx>
        <c:axId val="4003955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PE" dirty="0" smtClean="0"/>
                  <a:t>US$</a:t>
                </a:r>
                <a:r>
                  <a:rPr lang="es-PE" baseline="0" dirty="0" smtClean="0"/>
                  <a:t> m</a:t>
                </a:r>
                <a:r>
                  <a:rPr lang="es-PE" dirty="0" smtClean="0"/>
                  <a:t>illones </a:t>
                </a:r>
                <a:r>
                  <a:rPr lang="es-PE" dirty="0"/>
                  <a:t>FOB 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0025088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000"/>
          </a:pPr>
          <a:endParaRPr lang="es-PE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es-P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PE"/>
              <a:t>Comercio con Marruecos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4849765064757164"/>
          <c:y val="0.37275259529234067"/>
          <c:w val="0.81516426071741033"/>
          <c:h val="0.536624586136243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'Intercambio comercial'!$A$191</c:f>
              <c:strCache>
                <c:ptCount val="1"/>
                <c:pt idx="0">
                  <c:v>Exportaciones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1"/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'Intercambio comercial'!$B$191:$E$191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'Intercambio comercial'!$B$195:$E$195</c:f>
              <c:numCache>
                <c:formatCode>General</c:formatCode>
                <c:ptCount val="4"/>
                <c:pt idx="0">
                  <c:v>3.74</c:v>
                </c:pt>
                <c:pt idx="1">
                  <c:v>34.85</c:v>
                </c:pt>
                <c:pt idx="2">
                  <c:v>20.58</c:v>
                </c:pt>
                <c:pt idx="3">
                  <c:v>24.59</c:v>
                </c:pt>
              </c:numCache>
            </c:numRef>
          </c:val>
        </c:ser>
        <c:ser>
          <c:idx val="1"/>
          <c:order val="1"/>
          <c:tx>
            <c:strRef>
              <c:f>'Intercambio comercial'!$A$197</c:f>
              <c:strCache>
                <c:ptCount val="1"/>
                <c:pt idx="0">
                  <c:v>Importaciones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 b="1"/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'Intercambio comercial'!$B$191:$E$191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'Intercambio comercial'!$B$201:$E$201</c:f>
              <c:numCache>
                <c:formatCode>General</c:formatCode>
                <c:ptCount val="4"/>
                <c:pt idx="0">
                  <c:v>14.96</c:v>
                </c:pt>
                <c:pt idx="1">
                  <c:v>20.52</c:v>
                </c:pt>
                <c:pt idx="2">
                  <c:v>16.18</c:v>
                </c:pt>
                <c:pt idx="3">
                  <c:v>27.45</c:v>
                </c:pt>
              </c:numCache>
            </c:numRef>
          </c:val>
        </c:ser>
        <c:ser>
          <c:idx val="2"/>
          <c:order val="2"/>
          <c:tx>
            <c:strRef>
              <c:f>'Intercambio comercial'!$G$191</c:f>
              <c:strCache>
                <c:ptCount val="1"/>
                <c:pt idx="0">
                  <c:v>Balanza comercial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469744102507128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2.4572762853102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'Intercambio comercial'!$B$191:$E$191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'Intercambio comercial'!$H$195:$K$195</c:f>
              <c:numCache>
                <c:formatCode>General</c:formatCode>
                <c:ptCount val="4"/>
                <c:pt idx="0">
                  <c:v>-11.22</c:v>
                </c:pt>
                <c:pt idx="1">
                  <c:v>14.330000000000002</c:v>
                </c:pt>
                <c:pt idx="2">
                  <c:v>4.3999999999999986</c:v>
                </c:pt>
                <c:pt idx="3">
                  <c:v>-2.8599999999999994</c:v>
                </c:pt>
              </c:numCache>
            </c:numRef>
          </c:val>
        </c:ser>
        <c:ser>
          <c:idx val="3"/>
          <c:order val="3"/>
          <c:tx>
            <c:strRef>
              <c:f>'Intercambio comercial'!$G$197</c:f>
              <c:strCache>
                <c:ptCount val="1"/>
                <c:pt idx="0">
                  <c:v>Intercambio comercial</c:v>
                </c:pt>
              </c:strCache>
            </c:strRef>
          </c:tx>
          <c:invertIfNegative val="0"/>
          <c:dLbls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'Intercambio comercial'!$B$191:$E$191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'Intercambio comercial'!$H$201:$K$201</c:f>
              <c:numCache>
                <c:formatCode>General</c:formatCode>
                <c:ptCount val="4"/>
                <c:pt idx="0">
                  <c:v>18.700000000000003</c:v>
                </c:pt>
                <c:pt idx="1">
                  <c:v>55.370000000000005</c:v>
                </c:pt>
                <c:pt idx="2">
                  <c:v>36.76</c:v>
                </c:pt>
                <c:pt idx="3">
                  <c:v>52.04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171392"/>
        <c:axId val="102173312"/>
      </c:barChart>
      <c:catAx>
        <c:axId val="1021713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00" b="0"/>
                </a:pPr>
                <a:r>
                  <a:rPr lang="es-PE" sz="800" b="0"/>
                  <a:t>Fuente: SUNAT. Elaboración: COMEXPERU.</a:t>
                </a:r>
              </a:p>
            </c:rich>
          </c:tx>
          <c:layout>
            <c:manualLayout>
              <c:xMode val="edge"/>
              <c:yMode val="edge"/>
              <c:x val="0.10860542432195976"/>
              <c:y val="0.9249766695829687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s-PE"/>
          </a:p>
        </c:txPr>
        <c:crossAx val="102173312"/>
        <c:crosses val="autoZero"/>
        <c:auto val="1"/>
        <c:lblAlgn val="ctr"/>
        <c:lblOffset val="100"/>
        <c:noMultiLvlLbl val="0"/>
      </c:catAx>
      <c:valAx>
        <c:axId val="10217331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PE" dirty="0" smtClean="0"/>
                  <a:t>US$</a:t>
                </a:r>
                <a:r>
                  <a:rPr lang="es-PE" baseline="0" dirty="0" smtClean="0"/>
                  <a:t> m</a:t>
                </a:r>
                <a:r>
                  <a:rPr lang="es-PE" dirty="0" smtClean="0"/>
                  <a:t>illones </a:t>
                </a:r>
                <a:r>
                  <a:rPr lang="es-PE" dirty="0"/>
                  <a:t>FOB 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02171392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900"/>
          </a:pPr>
          <a:endParaRPr lang="es-PE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es-P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PE"/>
              <a:t>Exportaciones por destino 2012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spPr/>
              <c:txPr>
                <a:bodyPr/>
                <a:lstStyle/>
                <a:p>
                  <a:pPr>
                    <a:defRPr b="1"/>
                  </a:pPr>
                  <a:endParaRPr lang="es-P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b="1"/>
                  </a:pPr>
                  <a:endParaRPr lang="es-P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b="1"/>
                  </a:pPr>
                  <a:endParaRPr lang="es-P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ProductosExportados_x_Destinos!$E$6:$E$13</c:f>
              <c:strCache>
                <c:ptCount val="8"/>
                <c:pt idx="0">
                  <c:v>China</c:v>
                </c:pt>
                <c:pt idx="1">
                  <c:v>EE.UU</c:v>
                </c:pt>
                <c:pt idx="2">
                  <c:v>Suiza</c:v>
                </c:pt>
                <c:pt idx="3">
                  <c:v>Canadá</c:v>
                </c:pt>
                <c:pt idx="4">
                  <c:v>Japón</c:v>
                </c:pt>
                <c:pt idx="5">
                  <c:v>Chile</c:v>
                </c:pt>
                <c:pt idx="6">
                  <c:v>Alemania</c:v>
                </c:pt>
                <c:pt idx="7">
                  <c:v>Resto</c:v>
                </c:pt>
              </c:strCache>
            </c:strRef>
          </c:cat>
          <c:val>
            <c:numRef>
              <c:f>ProductosExportados_x_Destinos!$F$6:$F$13</c:f>
              <c:numCache>
                <c:formatCode>0%</c:formatCode>
                <c:ptCount val="8"/>
                <c:pt idx="0">
                  <c:v>0.16971461831919099</c:v>
                </c:pt>
                <c:pt idx="1">
                  <c:v>0.13681230816066894</c:v>
                </c:pt>
                <c:pt idx="2">
                  <c:v>0.10971869186441235</c:v>
                </c:pt>
                <c:pt idx="3">
                  <c:v>7.4561661452932387E-2</c:v>
                </c:pt>
                <c:pt idx="4">
                  <c:v>5.5599135474351802E-2</c:v>
                </c:pt>
                <c:pt idx="5">
                  <c:v>4.3893314629043598E-2</c:v>
                </c:pt>
                <c:pt idx="6">
                  <c:v>4.037263857621378E-2</c:v>
                </c:pt>
                <c:pt idx="7">
                  <c:v>0.36932763152318626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s-P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PE"/>
              <a:t>Importaciones por 2012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spPr/>
              <c:txPr>
                <a:bodyPr/>
                <a:lstStyle/>
                <a:p>
                  <a:pPr>
                    <a:defRPr b="1"/>
                  </a:pPr>
                  <a:endParaRPr lang="es-P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b="1"/>
                  </a:pPr>
                  <a:endParaRPr lang="es-P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'ProductosImportados (18)'!$D$6:$D$217</c:f>
              <c:strCache>
                <c:ptCount val="8"/>
                <c:pt idx="0">
                  <c:v>EE.UU</c:v>
                </c:pt>
                <c:pt idx="1">
                  <c:v>China</c:v>
                </c:pt>
                <c:pt idx="2">
                  <c:v>Brasil</c:v>
                </c:pt>
                <c:pt idx="3">
                  <c:v>Ecuador</c:v>
                </c:pt>
                <c:pt idx="4">
                  <c:v>Argentina</c:v>
                </c:pt>
                <c:pt idx="5">
                  <c:v>Mexico</c:v>
                </c:pt>
                <c:pt idx="6">
                  <c:v>República de Corea</c:v>
                </c:pt>
                <c:pt idx="7">
                  <c:v>Resto</c:v>
                </c:pt>
              </c:strCache>
            </c:strRef>
          </c:cat>
          <c:val>
            <c:numRef>
              <c:f>'ProductosImportados (18)'!$E$6:$E$217</c:f>
              <c:numCache>
                <c:formatCode>0%</c:formatCode>
                <c:ptCount val="8"/>
                <c:pt idx="0">
                  <c:v>0.18883047631586994</c:v>
                </c:pt>
                <c:pt idx="1">
                  <c:v>0.1842161442842801</c:v>
                </c:pt>
                <c:pt idx="2">
                  <c:v>6.0694007199166761E-2</c:v>
                </c:pt>
                <c:pt idx="3">
                  <c:v>4.7318181070094306E-2</c:v>
                </c:pt>
                <c:pt idx="4">
                  <c:v>4.5879523284437625E-2</c:v>
                </c:pt>
                <c:pt idx="5">
                  <c:v>3.9391809125684477E-2</c:v>
                </c:pt>
                <c:pt idx="6">
                  <c:v>3.8763821718348475E-2</c:v>
                </c:pt>
                <c:pt idx="7">
                  <c:v>0.39490603700211824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s-P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256955380577427"/>
          <c:y val="4.6202851548237632E-2"/>
          <c:w val="0.73577211411041721"/>
          <c:h val="0.85943547631424866"/>
        </c:manualLayout>
      </c:layout>
      <c:lineChart>
        <c:grouping val="standard"/>
        <c:varyColors val="0"/>
        <c:ser>
          <c:idx val="0"/>
          <c:order val="0"/>
          <c:tx>
            <c:strRef>
              <c:f>'Balanza Comercial'!$A$6</c:f>
              <c:strCache>
                <c:ptCount val="1"/>
                <c:pt idx="0">
                  <c:v>Exportaciones 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marker>
          <c:dLbls>
            <c:txPr>
              <a:bodyPr/>
              <a:lstStyle/>
              <a:p>
                <a:pPr>
                  <a:defRPr sz="1200" b="1"/>
                </a:pPr>
                <a:endParaRPr lang="es-P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'Balanza Comercial'!$B$5:$F$5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'Balanza Comercial'!$B$6:$F$6</c:f>
              <c:numCache>
                <c:formatCode>_-* #,##0\ _€_-;\-* #,##0\ _€_-;_-* "-"??\ _€_-;_-@_-</c:formatCode>
                <c:ptCount val="5"/>
                <c:pt idx="0">
                  <c:v>2754.9960724199991</c:v>
                </c:pt>
                <c:pt idx="1">
                  <c:v>1619.0670369000002</c:v>
                </c:pt>
                <c:pt idx="2">
                  <c:v>2463.0936102800015</c:v>
                </c:pt>
                <c:pt idx="3">
                  <c:v>3446.0793354400002</c:v>
                </c:pt>
                <c:pt idx="4">
                  <c:v>3366.797650609999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'Balanza Comercial'!$A$7</c:f>
              <c:strCache>
                <c:ptCount val="1"/>
                <c:pt idx="0">
                  <c:v>Importaciones  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/>
                </a:pPr>
                <a:endParaRPr lang="es-P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'Balanza Comercial'!$B$5:$F$5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'Balanza Comercial'!$B$7:$F$7</c:f>
              <c:numCache>
                <c:formatCode>_-* #,##0\ _€_-;\-* #,##0\ _€_-;_-* "-"??\ _€_-;_-@_-</c:formatCode>
                <c:ptCount val="5"/>
                <c:pt idx="0">
                  <c:v>3633.5753052239997</c:v>
                </c:pt>
                <c:pt idx="1">
                  <c:v>2665.378748473001</c:v>
                </c:pt>
                <c:pt idx="2">
                  <c:v>3510.8127422900006</c:v>
                </c:pt>
                <c:pt idx="3">
                  <c:v>4204.1198605500003</c:v>
                </c:pt>
                <c:pt idx="4">
                  <c:v>4486.8448041790034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604992"/>
        <c:axId val="85619072"/>
      </c:lineChart>
      <c:catAx>
        <c:axId val="85604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s-PE"/>
          </a:p>
        </c:txPr>
        <c:crossAx val="85619072"/>
        <c:crosses val="autoZero"/>
        <c:auto val="1"/>
        <c:lblAlgn val="ctr"/>
        <c:lblOffset val="100"/>
        <c:noMultiLvlLbl val="0"/>
      </c:catAx>
      <c:valAx>
        <c:axId val="85619072"/>
        <c:scaling>
          <c:orientation val="minMax"/>
          <c:min val="500"/>
        </c:scaling>
        <c:delete val="0"/>
        <c:axPos val="l"/>
        <c:numFmt formatCode="_-* #,##0\ _€_-;\-* #,##0\ _€_-;_-* &quot;-&quot;??\ _€_-;_-@_-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s-PE"/>
          </a:p>
        </c:txPr>
        <c:crossAx val="8560499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7428929854354805"/>
          <c:y val="2.3515905640114063E-2"/>
          <c:w val="0.45981994064151605"/>
          <c:h val="6.687621128516584E-2"/>
        </c:manualLayout>
      </c:layout>
      <c:overlay val="0"/>
      <c:txPr>
        <a:bodyPr/>
        <a:lstStyle/>
        <a:p>
          <a:pPr>
            <a:defRPr sz="1000"/>
          </a:pPr>
          <a:endParaRPr lang="es-PE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es-P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88803592913819"/>
          <c:y val="0.1657312627588218"/>
          <c:w val="0.84370145662753648"/>
          <c:h val="0.709669728783902"/>
        </c:manualLayout>
      </c:layout>
      <c:lineChart>
        <c:grouping val="standard"/>
        <c:varyColors val="0"/>
        <c:ser>
          <c:idx val="0"/>
          <c:order val="0"/>
          <c:tx>
            <c:strRef>
              <c:f>Sectores!$A$8</c:f>
              <c:strCache>
                <c:ptCount val="1"/>
                <c:pt idx="0">
                  <c:v>Tradicional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marker>
          <c:dLbls>
            <c:dLbl>
              <c:idx val="4"/>
              <c:layout>
                <c:manualLayout>
                  <c:x val="-3.4903623400504069E-2"/>
                  <c:y val="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s-P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Sectores!$B$7:$F$7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Sectores!$B$8:$F$8</c:f>
              <c:numCache>
                <c:formatCode>_-* #,##0\ _€_-;\-* #,##0\ _€_-;_-* "-"??\ _€_-;_-@_-</c:formatCode>
                <c:ptCount val="5"/>
                <c:pt idx="0">
                  <c:v>1552.9909614699998</c:v>
                </c:pt>
                <c:pt idx="1">
                  <c:v>623.19404533000022</c:v>
                </c:pt>
                <c:pt idx="2">
                  <c:v>1193.5759575300003</c:v>
                </c:pt>
                <c:pt idx="3">
                  <c:v>1790.31128592</c:v>
                </c:pt>
                <c:pt idx="4">
                  <c:v>1650.2332800799995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Sectores!$A$9</c:f>
              <c:strCache>
                <c:ptCount val="1"/>
                <c:pt idx="0">
                  <c:v>No Tradicional</c:v>
                </c:pt>
              </c:strCache>
            </c:strRef>
          </c:tx>
          <c:dLbls>
            <c:dLbl>
              <c:idx val="4"/>
              <c:layout>
                <c:manualLayout>
                  <c:x val="-4.986231914357736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s-P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Sectores!$B$7:$F$7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Sectores!$B$9:$F$9</c:f>
              <c:numCache>
                <c:formatCode>_-* #,##0\ _€_-;\-* #,##0\ _€_-;_-* "-"??\ _€_-;_-@_-</c:formatCode>
                <c:ptCount val="5"/>
                <c:pt idx="0">
                  <c:v>1202.00511095</c:v>
                </c:pt>
                <c:pt idx="1">
                  <c:v>995.87299157000018</c:v>
                </c:pt>
                <c:pt idx="2">
                  <c:v>1269.5176527499998</c:v>
                </c:pt>
                <c:pt idx="3">
                  <c:v>1655.7680495200013</c:v>
                </c:pt>
                <c:pt idx="4">
                  <c:v>1716.5643555299996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005824"/>
        <c:axId val="87011712"/>
      </c:lineChart>
      <c:catAx>
        <c:axId val="87005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7011712"/>
        <c:crosses val="autoZero"/>
        <c:auto val="1"/>
        <c:lblAlgn val="ctr"/>
        <c:lblOffset val="100"/>
        <c:noMultiLvlLbl val="0"/>
      </c:catAx>
      <c:valAx>
        <c:axId val="87011712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crossAx val="8700582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es-P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80018042304899"/>
          <c:y val="0.13542220572258404"/>
          <c:w val="0.86163330468058486"/>
          <c:h val="0.79970901189611776"/>
        </c:manualLayout>
      </c:layout>
      <c:lineChart>
        <c:grouping val="standard"/>
        <c:varyColors val="0"/>
        <c:ser>
          <c:idx val="0"/>
          <c:order val="0"/>
          <c:tx>
            <c:strRef>
              <c:f>'[Luciano TPP Incl Japón.xlsx]Balanza'!$A$6</c:f>
              <c:strCache>
                <c:ptCount val="1"/>
                <c:pt idx="0">
                  <c:v>Exportaciones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marker>
          <c:dLbls>
            <c:txPr>
              <a:bodyPr/>
              <a:lstStyle/>
              <a:p>
                <a:pPr>
                  <a:defRPr b="1"/>
                </a:pPr>
                <a:endParaRPr lang="es-P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'[Luciano TPP Incl Japón.xlsx]Balanza'!$J$5:$N$5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'[Luciano TPP Incl Japón.xlsx]Balanza'!$J$6:$N$6</c:f>
              <c:numCache>
                <c:formatCode>_(* #,##0_);_(* \(#,##0\);_(* "-"??_);_(@_)</c:formatCode>
                <c:ptCount val="5"/>
                <c:pt idx="0">
                  <c:v>11861.687548569995</c:v>
                </c:pt>
                <c:pt idx="1">
                  <c:v>9647.2121567300001</c:v>
                </c:pt>
                <c:pt idx="2">
                  <c:v>13088.358660039998</c:v>
                </c:pt>
                <c:pt idx="3">
                  <c:v>15066.955873720006</c:v>
                </c:pt>
                <c:pt idx="4">
                  <c:v>15058.310339969985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'[Luciano TPP Incl Japón.xlsx]Balanza'!$A$7</c:f>
              <c:strCache>
                <c:ptCount val="1"/>
                <c:pt idx="0">
                  <c:v>Importaciones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s-P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'[Luciano TPP Incl Japón.xlsx]Balanza'!$J$5:$N$5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'[Luciano TPP Incl Japón.xlsx]Balanza'!$J$7:$N$7</c:f>
              <c:numCache>
                <c:formatCode>_(* #,##0_);_(* \(#,##0\);_(* "-"??_);_(@_)</c:formatCode>
                <c:ptCount val="5"/>
                <c:pt idx="0">
                  <c:v>10037.863584477023</c:v>
                </c:pt>
                <c:pt idx="1">
                  <c:v>7582.8315232149662</c:v>
                </c:pt>
                <c:pt idx="2">
                  <c:v>10490.514376050989</c:v>
                </c:pt>
                <c:pt idx="3">
                  <c:v>12690.932394163006</c:v>
                </c:pt>
                <c:pt idx="4">
                  <c:v>13821.008059139005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754368"/>
        <c:axId val="99755904"/>
      </c:lineChart>
      <c:catAx>
        <c:axId val="99754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9755904"/>
        <c:crosses val="autoZero"/>
        <c:auto val="1"/>
        <c:lblAlgn val="ctr"/>
        <c:lblOffset val="100"/>
        <c:noMultiLvlLbl val="0"/>
      </c:catAx>
      <c:valAx>
        <c:axId val="99755904"/>
        <c:scaling>
          <c:orientation val="minMax"/>
          <c:max val="18000"/>
        </c:scaling>
        <c:delete val="0"/>
        <c:axPos val="l"/>
        <c:numFmt formatCode="#,##0" sourceLinked="0"/>
        <c:majorTickMark val="out"/>
        <c:minorTickMark val="none"/>
        <c:tickLblPos val="nextTo"/>
        <c:crossAx val="997543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6326922434016853"/>
          <c:y val="3.8134182094131649E-2"/>
          <c:w val="0.46456974756350994"/>
          <c:h val="5.915384153432076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s-P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PE"/>
              <a:t>Comercio con India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5428018372703411"/>
          <c:y val="0.27152559055118108"/>
          <c:w val="0.81516426071741033"/>
          <c:h val="0.602571449402158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'ProductosExportados_x_Destinos '!$A$32</c:f>
              <c:strCache>
                <c:ptCount val="1"/>
                <c:pt idx="0">
                  <c:v>Exportaciones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1"/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'ProductosExportados_x_Destinos '!$B$4:$H$4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'ProductosExportados_x_Destinos '!$B$32:$H$32</c:f>
              <c:numCache>
                <c:formatCode>General</c:formatCode>
                <c:ptCount val="4"/>
                <c:pt idx="0">
                  <c:v>107.87</c:v>
                </c:pt>
                <c:pt idx="1">
                  <c:v>219</c:v>
                </c:pt>
                <c:pt idx="2">
                  <c:v>247.88</c:v>
                </c:pt>
                <c:pt idx="3">
                  <c:v>386.52</c:v>
                </c:pt>
              </c:numCache>
            </c:numRef>
          </c:val>
        </c:ser>
        <c:ser>
          <c:idx val="1"/>
          <c:order val="1"/>
          <c:tx>
            <c:strRef>
              <c:f>'ProductosExportados_x_Destinos '!$A$191</c:f>
              <c:strCache>
                <c:ptCount val="1"/>
                <c:pt idx="0">
                  <c:v>Importaciones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 b="0"/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'ProductosExportados_x_Destinos '!$B$4:$H$4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'ProductosExportados_x_Destinos '!$B$191:$H$191</c:f>
              <c:numCache>
                <c:formatCode>General</c:formatCode>
                <c:ptCount val="4"/>
                <c:pt idx="0">
                  <c:v>308.8</c:v>
                </c:pt>
                <c:pt idx="1">
                  <c:v>500.57</c:v>
                </c:pt>
                <c:pt idx="2">
                  <c:v>590.27</c:v>
                </c:pt>
                <c:pt idx="3">
                  <c:v>742.76</c:v>
                </c:pt>
              </c:numCache>
            </c:numRef>
          </c:val>
        </c:ser>
        <c:ser>
          <c:idx val="2"/>
          <c:order val="2"/>
          <c:tx>
            <c:strRef>
              <c:f>'ProductosExportados_x_Destinos '!$A$194</c:f>
              <c:strCache>
                <c:ptCount val="1"/>
                <c:pt idx="0">
                  <c:v>Balanza comercial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'ProductosExportados_x_Destinos '!$B$4:$H$4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'ProductosExportados_x_Destinos '!$B$194:$H$194</c:f>
              <c:numCache>
                <c:formatCode>0</c:formatCode>
                <c:ptCount val="4"/>
                <c:pt idx="0">
                  <c:v>-200.93</c:v>
                </c:pt>
                <c:pt idx="1">
                  <c:v>-281.57</c:v>
                </c:pt>
                <c:pt idx="2">
                  <c:v>-342.39</c:v>
                </c:pt>
                <c:pt idx="3">
                  <c:v>-356.24</c:v>
                </c:pt>
              </c:numCache>
            </c:numRef>
          </c:val>
        </c:ser>
        <c:ser>
          <c:idx val="3"/>
          <c:order val="3"/>
          <c:tx>
            <c:strRef>
              <c:f>'ProductosExportados_x_Destinos '!$A$195</c:f>
              <c:strCache>
                <c:ptCount val="1"/>
                <c:pt idx="0">
                  <c:v>Intercambio comercial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0"/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'ProductosExportados_x_Destinos '!$B$4:$H$4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'ProductosExportados_x_Destinos '!$B$195:$H$195</c:f>
              <c:numCache>
                <c:formatCode>0</c:formatCode>
                <c:ptCount val="4"/>
                <c:pt idx="0">
                  <c:v>416.67</c:v>
                </c:pt>
                <c:pt idx="1">
                  <c:v>719.56999999999994</c:v>
                </c:pt>
                <c:pt idx="2">
                  <c:v>838.15</c:v>
                </c:pt>
                <c:pt idx="3">
                  <c:v>1129.28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31648"/>
        <c:axId val="5142016"/>
      </c:barChart>
      <c:catAx>
        <c:axId val="51316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00" b="0"/>
                </a:pPr>
                <a:r>
                  <a:rPr lang="es-PE" sz="800" b="0"/>
                  <a:t>Fuente: SUNAT. Elaboración: COMEXPERU.</a:t>
                </a:r>
              </a:p>
            </c:rich>
          </c:tx>
          <c:layout>
            <c:manualLayout>
              <c:xMode val="edge"/>
              <c:yMode val="edge"/>
              <c:x val="0.10860542432195976"/>
              <c:y val="0.9249766695829687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s-PE"/>
          </a:p>
        </c:txPr>
        <c:crossAx val="5142016"/>
        <c:crosses val="autoZero"/>
        <c:auto val="1"/>
        <c:lblAlgn val="ctr"/>
        <c:lblOffset val="100"/>
        <c:noMultiLvlLbl val="0"/>
      </c:catAx>
      <c:valAx>
        <c:axId val="514201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PE" dirty="0" smtClean="0"/>
                  <a:t>US$ millones </a:t>
                </a:r>
                <a:r>
                  <a:rPr lang="es-PE" dirty="0"/>
                  <a:t>FOB 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5131648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000"/>
          </a:pPr>
          <a:endParaRPr lang="es-PE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es-P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PE"/>
              <a:t>Comercio con Rusia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5428018372703411"/>
          <c:y val="0.31183876394686305"/>
          <c:w val="0.81216470170895705"/>
          <c:h val="0.5622585585728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'ProductosExportados_x_Destinos '!$A$54</c:f>
              <c:strCache>
                <c:ptCount val="1"/>
                <c:pt idx="0">
                  <c:v>Exportaciones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1"/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'ProductosExportados_x_Destinos '!$B$4:$E$4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'ProductosExportados_x_Destinos '!$B$54:$E$54</c:f>
              <c:numCache>
                <c:formatCode>General</c:formatCode>
                <c:ptCount val="4"/>
                <c:pt idx="0">
                  <c:v>26.25</c:v>
                </c:pt>
                <c:pt idx="1">
                  <c:v>58.86</c:v>
                </c:pt>
                <c:pt idx="2">
                  <c:v>78.8</c:v>
                </c:pt>
                <c:pt idx="3">
                  <c:v>88.51</c:v>
                </c:pt>
              </c:numCache>
            </c:numRef>
          </c:val>
        </c:ser>
        <c:ser>
          <c:idx val="1"/>
          <c:order val="1"/>
          <c:tx>
            <c:strRef>
              <c:f>'ProductosExportados_x_Destinos '!$A$191</c:f>
              <c:strCache>
                <c:ptCount val="1"/>
                <c:pt idx="0">
                  <c:v>Importaciones</c:v>
                </c:pt>
              </c:strCache>
            </c:strRef>
          </c:tx>
          <c:invertIfNegative val="0"/>
          <c:dLbls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'ProductosExportados_x_Destinos '!$B$4:$E$4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'ProductosExportados_x_Destinos '!$B$191:$E$191</c:f>
              <c:numCache>
                <c:formatCode>General</c:formatCode>
                <c:ptCount val="4"/>
                <c:pt idx="0">
                  <c:v>184.61</c:v>
                </c:pt>
                <c:pt idx="1">
                  <c:v>185.99</c:v>
                </c:pt>
                <c:pt idx="2">
                  <c:v>513.04</c:v>
                </c:pt>
                <c:pt idx="3">
                  <c:v>334.03</c:v>
                </c:pt>
              </c:numCache>
            </c:numRef>
          </c:val>
        </c:ser>
        <c:ser>
          <c:idx val="2"/>
          <c:order val="2"/>
          <c:tx>
            <c:strRef>
              <c:f>'ProductosExportados_x_Destinos '!$A$194</c:f>
              <c:strCache>
                <c:ptCount val="1"/>
                <c:pt idx="0">
                  <c:v>Balanza comercial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'ProductosExportados_x_Destinos '!$B$4:$E$4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'ProductosExportados_x_Destinos '!$B$194:$E$194</c:f>
              <c:numCache>
                <c:formatCode>0</c:formatCode>
                <c:ptCount val="4"/>
                <c:pt idx="0">
                  <c:v>-158.36000000000001</c:v>
                </c:pt>
                <c:pt idx="1">
                  <c:v>-127.13000000000001</c:v>
                </c:pt>
                <c:pt idx="2">
                  <c:v>-434.23999999999995</c:v>
                </c:pt>
                <c:pt idx="3">
                  <c:v>-245.51999999999998</c:v>
                </c:pt>
              </c:numCache>
            </c:numRef>
          </c:val>
        </c:ser>
        <c:ser>
          <c:idx val="3"/>
          <c:order val="3"/>
          <c:tx>
            <c:strRef>
              <c:f>'ProductosExportados_x_Destinos '!$A$195</c:f>
              <c:strCache>
                <c:ptCount val="1"/>
                <c:pt idx="0">
                  <c:v>Intercambio comercial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'ProductosExportados_x_Destinos '!$B$4:$E$4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'ProductosExportados_x_Destinos '!$B$195:$E$195</c:f>
              <c:numCache>
                <c:formatCode>0</c:formatCode>
                <c:ptCount val="4"/>
                <c:pt idx="0">
                  <c:v>210.86</c:v>
                </c:pt>
                <c:pt idx="1">
                  <c:v>244.85000000000002</c:v>
                </c:pt>
                <c:pt idx="2">
                  <c:v>591.83999999999992</c:v>
                </c:pt>
                <c:pt idx="3">
                  <c:v>422.53999999999996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190848"/>
        <c:axId val="98192768"/>
      </c:barChart>
      <c:catAx>
        <c:axId val="981908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00" b="0"/>
                </a:pPr>
                <a:r>
                  <a:rPr lang="es-PE" sz="800" b="0"/>
                  <a:t>Fuente: SUNAT. Elaboración: COMEXPERU.</a:t>
                </a:r>
              </a:p>
            </c:rich>
          </c:tx>
          <c:layout>
            <c:manualLayout>
              <c:xMode val="edge"/>
              <c:yMode val="edge"/>
              <c:x val="0.10860542432195976"/>
              <c:y val="0.9249766695829687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s-PE"/>
          </a:p>
        </c:txPr>
        <c:crossAx val="98192768"/>
        <c:crosses val="autoZero"/>
        <c:auto val="1"/>
        <c:lblAlgn val="ctr"/>
        <c:lblOffset val="100"/>
        <c:noMultiLvlLbl val="0"/>
      </c:catAx>
      <c:valAx>
        <c:axId val="9819276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PE" dirty="0" smtClean="0"/>
                  <a:t>US$</a:t>
                </a:r>
                <a:r>
                  <a:rPr lang="es-PE" baseline="0" dirty="0" smtClean="0"/>
                  <a:t> m</a:t>
                </a:r>
                <a:r>
                  <a:rPr lang="es-PE" dirty="0" smtClean="0"/>
                  <a:t>illones </a:t>
                </a:r>
                <a:r>
                  <a:rPr lang="es-PE" dirty="0"/>
                  <a:t>FOB 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81908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8001472058660148"/>
          <c:y val="0.12188208044224043"/>
          <c:w val="0.73109469318223896"/>
          <c:h val="0.17437288112768615"/>
        </c:manualLayout>
      </c:layout>
      <c:overlay val="0"/>
      <c:txPr>
        <a:bodyPr/>
        <a:lstStyle/>
        <a:p>
          <a:pPr>
            <a:defRPr sz="1000"/>
          </a:pPr>
          <a:endParaRPr lang="es-PE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es-P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PE"/>
              <a:t>Comercio con Turquía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5428018372703411"/>
          <c:y val="0.30001918266873923"/>
          <c:w val="0.81516426071741033"/>
          <c:h val="0.60404864700947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'Intercambio comercial'!$A$191</c:f>
              <c:strCache>
                <c:ptCount val="1"/>
                <c:pt idx="0">
                  <c:v>Exportaciones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1"/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'Intercambio comercial'!$B$191:$E$191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'Intercambio comercial'!$B$192:$E$192</c:f>
              <c:numCache>
                <c:formatCode>General</c:formatCode>
                <c:ptCount val="4"/>
                <c:pt idx="0">
                  <c:v>52.47</c:v>
                </c:pt>
                <c:pt idx="1">
                  <c:v>54.09</c:v>
                </c:pt>
                <c:pt idx="2">
                  <c:v>48.41</c:v>
                </c:pt>
                <c:pt idx="3">
                  <c:v>75.209999999999994</c:v>
                </c:pt>
              </c:numCache>
            </c:numRef>
          </c:val>
        </c:ser>
        <c:ser>
          <c:idx val="1"/>
          <c:order val="1"/>
          <c:tx>
            <c:strRef>
              <c:f>'Intercambio comercial'!$A$197</c:f>
              <c:strCache>
                <c:ptCount val="1"/>
                <c:pt idx="0">
                  <c:v>Importaciones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 b="1"/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'Intercambio comercial'!$B$191:$E$191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'Intercambio comercial'!$B$198:$E$198</c:f>
              <c:numCache>
                <c:formatCode>General</c:formatCode>
                <c:ptCount val="4"/>
                <c:pt idx="0">
                  <c:v>114.61</c:v>
                </c:pt>
                <c:pt idx="1">
                  <c:v>196.75</c:v>
                </c:pt>
                <c:pt idx="2">
                  <c:v>346.69</c:v>
                </c:pt>
                <c:pt idx="3">
                  <c:v>246.87</c:v>
                </c:pt>
              </c:numCache>
            </c:numRef>
          </c:val>
        </c:ser>
        <c:ser>
          <c:idx val="2"/>
          <c:order val="2"/>
          <c:tx>
            <c:strRef>
              <c:f>'Intercambio comercial'!$G$191</c:f>
              <c:strCache>
                <c:ptCount val="1"/>
                <c:pt idx="0">
                  <c:v>Balanza comercial</c:v>
                </c:pt>
              </c:strCache>
            </c:strRef>
          </c:tx>
          <c:invertIfNegative val="0"/>
          <c:dLbls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'Intercambio comercial'!$B$191:$E$191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'Intercambio comercial'!$H$192:$K$192</c:f>
              <c:numCache>
                <c:formatCode>General</c:formatCode>
                <c:ptCount val="4"/>
                <c:pt idx="0">
                  <c:v>-62.14</c:v>
                </c:pt>
                <c:pt idx="1">
                  <c:v>-142.66</c:v>
                </c:pt>
                <c:pt idx="2">
                  <c:v>-298.27999999999997</c:v>
                </c:pt>
                <c:pt idx="3">
                  <c:v>-171.66000000000003</c:v>
                </c:pt>
              </c:numCache>
            </c:numRef>
          </c:val>
        </c:ser>
        <c:ser>
          <c:idx val="3"/>
          <c:order val="3"/>
          <c:tx>
            <c:strRef>
              <c:f>'Intercambio comercial'!$G$197</c:f>
              <c:strCache>
                <c:ptCount val="1"/>
                <c:pt idx="0">
                  <c:v>Intercambio comercial</c:v>
                </c:pt>
              </c:strCache>
            </c:strRef>
          </c:tx>
          <c:invertIfNegative val="0"/>
          <c:dLbls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'Intercambio comercial'!$B$191:$E$191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'Intercambio comercial'!$H$198:$K$198</c:f>
              <c:numCache>
                <c:formatCode>General</c:formatCode>
                <c:ptCount val="4"/>
                <c:pt idx="0">
                  <c:v>167.07999999999998</c:v>
                </c:pt>
                <c:pt idx="1">
                  <c:v>250.84</c:v>
                </c:pt>
                <c:pt idx="2">
                  <c:v>395.1</c:v>
                </c:pt>
                <c:pt idx="3">
                  <c:v>322.08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823552"/>
        <c:axId val="34842112"/>
      </c:barChart>
      <c:catAx>
        <c:axId val="34823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00" b="0"/>
                </a:pPr>
                <a:r>
                  <a:rPr lang="es-PE" sz="800" b="0"/>
                  <a:t>Fuente: SUNAT. Elaboración: COMEXPERU.</a:t>
                </a:r>
              </a:p>
            </c:rich>
          </c:tx>
          <c:layout>
            <c:manualLayout>
              <c:xMode val="edge"/>
              <c:yMode val="edge"/>
              <c:x val="0.10860542432195976"/>
              <c:y val="0.9249766695829687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s-PE"/>
          </a:p>
        </c:txPr>
        <c:crossAx val="34842112"/>
        <c:crosses val="autoZero"/>
        <c:auto val="1"/>
        <c:lblAlgn val="ctr"/>
        <c:lblOffset val="100"/>
        <c:noMultiLvlLbl val="0"/>
      </c:catAx>
      <c:valAx>
        <c:axId val="3484211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PE" dirty="0" smtClean="0"/>
                  <a:t>US$</a:t>
                </a:r>
                <a:r>
                  <a:rPr lang="es-PE" baseline="0" dirty="0" smtClean="0"/>
                  <a:t> m</a:t>
                </a:r>
                <a:r>
                  <a:rPr lang="es-PE" dirty="0" smtClean="0"/>
                  <a:t>illones </a:t>
                </a:r>
                <a:r>
                  <a:rPr lang="es-PE" dirty="0"/>
                  <a:t>FOB 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4823552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000"/>
          </a:pPr>
          <a:endParaRPr lang="es-PE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es-P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C425043C-0155-411E-957F-9DC9266CD24F}" type="datetimeFigureOut">
              <a:rPr lang="es-PE" smtClean="0"/>
              <a:t>26/11/2013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F7439C65-11CC-4974-9F65-830504E4A8A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78415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83DC98BD-0ADC-4C6E-8AB6-2B09633ECB55}" type="datetimeFigureOut">
              <a:rPr lang="es-PE" smtClean="0"/>
              <a:t>26/11/2013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CDA93CEC-E49F-4B54-9954-E3B6154F47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362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 smtClean="0"/>
              <a:t>* En 2011 fue de US$</a:t>
            </a:r>
            <a:r>
              <a:rPr lang="es-PE" baseline="0" dirty="0" smtClean="0"/>
              <a:t> </a:t>
            </a:r>
            <a:r>
              <a:rPr lang="es-PE" dirty="0" smtClean="0"/>
              <a:t>46,268.</a:t>
            </a:r>
            <a:r>
              <a:rPr lang="es-PE" baseline="0" dirty="0" smtClean="0"/>
              <a:t> (-1.4%). En 2011 las exportaciones alcanzaron </a:t>
            </a:r>
            <a:r>
              <a:rPr lang="es-PE" baseline="0" smtClean="0"/>
              <a:t>un récord histórico. </a:t>
            </a:r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93CEC-E49F-4B54-9954-E3B6154F475B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550600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 smtClean="0"/>
              <a:t>Población (2012), PBI per cápita (Israel -2011;</a:t>
            </a:r>
            <a:r>
              <a:rPr lang="es-PE" baseline="0" dirty="0" smtClean="0"/>
              <a:t> Marruecos -2012)</a:t>
            </a:r>
            <a:r>
              <a:rPr lang="es-PE" dirty="0" smtClean="0"/>
              <a:t> y Var.% PBI (2004-2012)  son datos del Banco mundial Actualizado a noviembre de 2013.</a:t>
            </a:r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93CEC-E49F-4B54-9954-E3B6154F475B}" type="slidenum">
              <a:rPr lang="es-PE" smtClean="0"/>
              <a:t>17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68385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 smtClean="0"/>
              <a:t>Población (2012), PBI per cápita (Israel -2011;</a:t>
            </a:r>
            <a:r>
              <a:rPr lang="es-PE" baseline="0" dirty="0" smtClean="0"/>
              <a:t> Marruecos -2012)</a:t>
            </a:r>
            <a:r>
              <a:rPr lang="es-PE" dirty="0" smtClean="0"/>
              <a:t> y Var.% PBI (2004-2012)  son datos del Banco mundial Actualizado a noviembre de 2013.</a:t>
            </a:r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93CEC-E49F-4B54-9954-E3B6154F475B}" type="slidenum">
              <a:rPr lang="es-PE" smtClean="0"/>
              <a:t>18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68385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200" dirty="0" smtClean="0">
                <a:latin typeface="Arial" pitchFamily="34" charset="0"/>
                <a:cs typeface="Arial" pitchFamily="34" charset="0"/>
              </a:rPr>
              <a:t>El bloque de países árabes representa una gran oportunidad para establecer socios estratégicos, posicionar nuestros productos e implementar mecanismos de apoyo mutuo en temas de competitividad y desarrollo de nuestras empresas.</a:t>
            </a:r>
          </a:p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93CEC-E49F-4B54-9954-E3B6154F475B}" type="slidenum">
              <a:rPr lang="es-PE" smtClean="0"/>
              <a:t>19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867610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200" b="0" dirty="0" smtClean="0">
                <a:effectLst/>
              </a:rPr>
              <a:t>“Comercio Transfronterizo”:</a:t>
            </a:r>
            <a:r>
              <a:rPr lang="es-PE" sz="1200" b="0" baseline="0" dirty="0" smtClean="0">
                <a:effectLst/>
              </a:rPr>
              <a:t> a</a:t>
            </a:r>
            <a:r>
              <a:rPr lang="es-PE" sz="1200" b="0" dirty="0" smtClean="0">
                <a:effectLst/>
              </a:rPr>
              <a:t>ctualmente en nuestro país utilizamos hasta 5 documentos para exportar, toma 12 días para realizar una operación de exportación, el costo de exportar asciende a US$ 890; en el caso de importación utilizamos hasta 7 documentos, toma 17 días realizar una importación, y el costo de importar asciende a US$ 1,010.</a:t>
            </a:r>
            <a:endParaRPr lang="es-PE" sz="1200" b="0" dirty="0" smtClean="0"/>
          </a:p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93CEC-E49F-4B54-9954-E3B6154F475B}" type="slidenum">
              <a:rPr lang="es-PE" smtClean="0"/>
              <a:t>21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34730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Existen una serie de proyectos en el Congreso que atentan contra regímenes laborales especiales como el de Promoción de Exportaciones No tradicionales, la Ley de Promoción del Sector Agrario, y la Nueva Ley MYPE, que pretenden modificarlos, haciéndolos más rígidos, y hasta en algunos casos eliminarlos, lo cual incrementaría los costos de la formalidad, y perjudicarían a los trabajadores en vez de beneficiarlos.</a:t>
            </a:r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93CEC-E49F-4B54-9954-E3B6154F475B}" type="slidenum">
              <a:rPr lang="es-PE" smtClean="0"/>
              <a:t>22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41705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s-P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vigencia: </a:t>
            </a:r>
            <a:r>
              <a:rPr lang="es-P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CAN, Mercosur, OMC, Cuba, APEC, Chile, México, EE.UU, Canadá, Singapur, China, EFTA, Corea del Sur, Tailandia, Japón, Panamá, UE, Costa Rica, Venezuela.</a:t>
            </a:r>
          </a:p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93CEC-E49F-4B54-9954-E3B6154F475B}" type="slidenum">
              <a:rPr lang="es-PE" smtClean="0"/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29018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93CEC-E49F-4B54-9954-E3B6154F475B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85690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TOP 5 EXPORTACIONES : </a:t>
            </a:r>
          </a:p>
          <a:p>
            <a:pPr>
              <a:buFont typeface="Calibri" pitchFamily="34" charset="0"/>
              <a:buAutoNum type="arabicPeriod"/>
            </a:pPr>
            <a:r>
              <a:rPr lang="es-PE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Minerales de Cobre</a:t>
            </a:r>
          </a:p>
          <a:p>
            <a:pPr>
              <a:buFont typeface="Calibri" pitchFamily="34" charset="0"/>
              <a:buAutoNum type="arabicPeriod"/>
            </a:pPr>
            <a:r>
              <a:rPr lang="es-PE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Aceites crudos de petróleo</a:t>
            </a:r>
          </a:p>
          <a:p>
            <a:pPr>
              <a:buFont typeface="Calibri" pitchFamily="34" charset="0"/>
              <a:buAutoNum type="arabicPeriod"/>
            </a:pPr>
            <a:r>
              <a:rPr lang="es-PE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Minerales de molibdeno</a:t>
            </a:r>
          </a:p>
          <a:p>
            <a:pPr>
              <a:buFont typeface="Calibri" pitchFamily="34" charset="0"/>
              <a:buAutoNum type="arabicPeriod"/>
            </a:pPr>
            <a:r>
              <a:rPr lang="es-PE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Residual 6</a:t>
            </a:r>
          </a:p>
          <a:p>
            <a:pPr>
              <a:buFont typeface="Calibri" pitchFamily="34" charset="0"/>
              <a:buAutoNum type="arabicPeriod"/>
            </a:pPr>
            <a:r>
              <a:rPr lang="es-PE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Alambres de cobre refinados</a:t>
            </a:r>
          </a:p>
          <a:p>
            <a:endParaRPr lang="es-PE" b="1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r>
              <a:rPr lang="es-PE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TOP 5 IMPORTACIONES</a:t>
            </a:r>
          </a:p>
          <a:p>
            <a:pPr>
              <a:buFont typeface="Calibri" pitchFamily="34" charset="0"/>
              <a:buAutoNum type="arabicPeriod"/>
            </a:pPr>
            <a:r>
              <a:rPr lang="es-PE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Aceites crudos de petróleo</a:t>
            </a:r>
          </a:p>
          <a:p>
            <a:pPr>
              <a:buFont typeface="Calibri" pitchFamily="34" charset="0"/>
              <a:buAutoNum type="arabicPeriod"/>
            </a:pPr>
            <a:r>
              <a:rPr lang="es-PE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Televisores</a:t>
            </a:r>
          </a:p>
          <a:p>
            <a:pPr>
              <a:buFont typeface="Calibri" pitchFamily="34" charset="0"/>
              <a:buAutoNum type="arabicPeriod"/>
            </a:pPr>
            <a:r>
              <a:rPr lang="es-PE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Tractores de carretera</a:t>
            </a:r>
          </a:p>
          <a:p>
            <a:pPr>
              <a:buFont typeface="Calibri" pitchFamily="34" charset="0"/>
              <a:buAutoNum type="arabicPeriod"/>
            </a:pPr>
            <a:r>
              <a:rPr lang="es-PE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Alambres de cobre refinados</a:t>
            </a:r>
          </a:p>
          <a:p>
            <a:pPr>
              <a:buFont typeface="Calibri" pitchFamily="34" charset="0"/>
              <a:buAutoNum type="arabicPeriod"/>
            </a:pPr>
            <a:r>
              <a:rPr lang="es-PE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Procesadores</a:t>
            </a:r>
          </a:p>
          <a:p>
            <a:pPr>
              <a:buFont typeface="Calibri" pitchFamily="34" charset="0"/>
              <a:buNone/>
            </a:pPr>
            <a:endParaRPr lang="es-PE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93CEC-E49F-4B54-9954-E3B6154F475B}" type="slidenum">
              <a:rPr lang="es-PE" smtClean="0"/>
              <a:t>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85690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4519D-40A6-4568-AE7E-0EB806B16576}" type="slidenum">
              <a:rPr lang="es-PE" smtClean="0"/>
              <a:t>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95583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 smtClean="0"/>
              <a:t>Población (2012), PBI per cápita (2012) y Var.% PBI (2002-2012)  son datos del Banco mundial Actualizado a noviembre de 2013.</a:t>
            </a:r>
          </a:p>
          <a:p>
            <a:r>
              <a:rPr lang="es-PE" dirty="0" smtClean="0"/>
              <a:t>PBI per</a:t>
            </a:r>
            <a:r>
              <a:rPr lang="es-PE" baseline="0" dirty="0" smtClean="0"/>
              <a:t> cápita Perú (2012): US$ 6,568 .</a:t>
            </a:r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93CEC-E49F-4B54-9954-E3B6154F475B}" type="slidenum">
              <a:rPr lang="es-PE" smtClean="0"/>
              <a:t>13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68385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 smtClean="0"/>
              <a:t>Población (2012), PBI per cápita (2012) y Var.% PBI (2002-2012)  son datos del Banco mundial Actualizado a noviembre de 2013.</a:t>
            </a:r>
          </a:p>
          <a:p>
            <a:r>
              <a:rPr lang="es-PE" dirty="0" smtClean="0"/>
              <a:t>PBI per</a:t>
            </a:r>
            <a:r>
              <a:rPr lang="es-PE" baseline="0" dirty="0" smtClean="0"/>
              <a:t> cápita Perú (2012): US$ 6,568 .</a:t>
            </a:r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93CEC-E49F-4B54-9954-E3B6154F475B}" type="slidenum">
              <a:rPr lang="es-PE" smtClean="0"/>
              <a:t>14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68385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 smtClean="0"/>
              <a:t>Población (2012), PBI per cápita (2012) y Var.% PBI (2004-2012)  son datos del Banco mundial Actualizado a noviembre de 2013.</a:t>
            </a:r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93CEC-E49F-4B54-9954-E3B6154F475B}" type="slidenum">
              <a:rPr lang="es-PE" smtClean="0"/>
              <a:t>15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68385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 smtClean="0"/>
              <a:t>Población (2012), PBI per cápita (2012) y Var.% PBI (2004-2012)  son datos del Banco mundial Actualizado a noviembre de 2013.</a:t>
            </a:r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93CEC-E49F-4B54-9954-E3B6154F475B}" type="slidenum">
              <a:rPr lang="es-PE" smtClean="0"/>
              <a:t>16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68385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CB34-00C5-4097-BA30-ACCEB79712B0}" type="datetimeFigureOut">
              <a:rPr lang="es-PE" smtClean="0"/>
              <a:t>26/11/2013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238F-325B-49E1-9D71-3E910DB1A632}" type="slidenum">
              <a:rPr lang="es-PE" smtClean="0"/>
              <a:t>‹Nº›</a:t>
            </a:fld>
            <a:endParaRPr lang="es-PE"/>
          </a:p>
        </p:txBody>
      </p:sp>
      <p:sp>
        <p:nvSpPr>
          <p:cNvPr id="10" name="9 Rectángulo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CB34-00C5-4097-BA30-ACCEB79712B0}" type="datetimeFigureOut">
              <a:rPr lang="es-PE" smtClean="0"/>
              <a:t>26/11/2013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238F-325B-49E1-9D71-3E910DB1A632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CB34-00C5-4097-BA30-ACCEB79712B0}" type="datetimeFigureOut">
              <a:rPr lang="es-PE" smtClean="0"/>
              <a:t>26/11/2013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238F-325B-49E1-9D71-3E910DB1A632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CB34-00C5-4097-BA30-ACCEB79712B0}" type="datetimeFigureOut">
              <a:rPr lang="es-PE" smtClean="0"/>
              <a:t>26/11/2013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238F-325B-49E1-9D71-3E910DB1A632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CB34-00C5-4097-BA30-ACCEB79712B0}" type="datetimeFigureOut">
              <a:rPr lang="es-PE" smtClean="0"/>
              <a:t>26/11/2013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238F-325B-49E1-9D71-3E910DB1A632}" type="slidenum">
              <a:rPr lang="es-PE" smtClean="0"/>
              <a:t>‹Nº›</a:t>
            </a:fld>
            <a:endParaRPr lang="es-P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CB34-00C5-4097-BA30-ACCEB79712B0}" type="datetimeFigureOut">
              <a:rPr lang="es-PE" smtClean="0"/>
              <a:t>26/11/2013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238F-325B-49E1-9D71-3E910DB1A632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CB34-00C5-4097-BA30-ACCEB79712B0}" type="datetimeFigureOut">
              <a:rPr lang="es-PE" smtClean="0"/>
              <a:t>26/11/2013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238F-325B-49E1-9D71-3E910DB1A632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CB34-00C5-4097-BA30-ACCEB79712B0}" type="datetimeFigureOut">
              <a:rPr lang="es-PE" smtClean="0"/>
              <a:t>26/11/2013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238F-325B-49E1-9D71-3E910DB1A632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CB34-00C5-4097-BA30-ACCEB79712B0}" type="datetimeFigureOut">
              <a:rPr lang="es-PE" smtClean="0"/>
              <a:t>26/11/2013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238F-325B-49E1-9D71-3E910DB1A632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CB34-00C5-4097-BA30-ACCEB79712B0}" type="datetimeFigureOut">
              <a:rPr lang="es-PE" smtClean="0"/>
              <a:t>26/11/2013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238F-325B-49E1-9D71-3E910DB1A632}" type="slidenum">
              <a:rPr lang="es-PE" smtClean="0"/>
              <a:t>‹Nº›</a:t>
            </a:fld>
            <a:endParaRPr lang="es-PE"/>
          </a:p>
        </p:txBody>
      </p:sp>
      <p:sp>
        <p:nvSpPr>
          <p:cNvPr id="12" name="11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4D0CB34-00C5-4097-BA30-ACCEB79712B0}" type="datetimeFigureOut">
              <a:rPr lang="es-PE" smtClean="0"/>
              <a:t>26/11/2013</a:t>
            </a:fld>
            <a:endParaRPr lang="es-PE"/>
          </a:p>
        </p:txBody>
      </p:sp>
      <p:sp>
        <p:nvSpPr>
          <p:cNvPr id="11" name="10 Rectángulo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792238F-325B-49E1-9D71-3E910DB1A632}" type="slidenum">
              <a:rPr lang="es-PE" smtClean="0"/>
              <a:t>‹Nº›</a:t>
            </a:fld>
            <a:endParaRPr lang="es-P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4D0CB34-00C5-4097-BA30-ACCEB79712B0}" type="datetimeFigureOut">
              <a:rPr lang="es-PE" smtClean="0"/>
              <a:t>26/11/2013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792238F-325B-49E1-9D71-3E910DB1A632}" type="slidenum">
              <a:rPr lang="es-PE" smtClean="0"/>
              <a:t>‹Nº›</a:t>
            </a:fld>
            <a:endParaRPr lang="es-PE"/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2240" y="116632"/>
            <a:ext cx="2016224" cy="6255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2060848"/>
            <a:ext cx="7772400" cy="1470025"/>
          </a:xfrm>
        </p:spPr>
        <p:txBody>
          <a:bodyPr>
            <a:normAutofit/>
          </a:bodyPr>
          <a:lstStyle/>
          <a:p>
            <a:pPr algn="r"/>
            <a:r>
              <a:rPr lang="es-PE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Agenda Comercial: p</a:t>
            </a:r>
            <a:r>
              <a:rPr lang="es-PE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resente y futuro</a:t>
            </a:r>
            <a:endParaRPr lang="es-PE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606" y="548680"/>
            <a:ext cx="2958274" cy="917882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-6696" y="4941168"/>
            <a:ext cx="9150696" cy="43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35696" y="4005064"/>
            <a:ext cx="6400800" cy="1752600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es-P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Eduardo Ferreyros</a:t>
            </a:r>
          </a:p>
          <a:p>
            <a:pPr algn="r">
              <a:defRPr/>
            </a:pPr>
            <a:endParaRPr lang="es-PE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es-P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Gerente </a:t>
            </a:r>
            <a:r>
              <a:rPr lang="es-P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General</a:t>
            </a:r>
            <a:endParaRPr lang="es-PE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68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179512" y="4077072"/>
            <a:ext cx="8424936" cy="2664296"/>
          </a:xfrm>
        </p:spPr>
        <p:txBody>
          <a:bodyPr>
            <a:noAutofit/>
          </a:bodyPr>
          <a:lstStyle/>
          <a:p>
            <a:pPr lvl="1" algn="just">
              <a:buClrTx/>
              <a:buFont typeface="Wingdings" pitchFamily="2" charset="2"/>
              <a:buChar char="q"/>
            </a:pPr>
            <a:r>
              <a:rPr lang="es-PE" sz="1800" dirty="0">
                <a:latin typeface="Arial" pitchFamily="34" charset="0"/>
                <a:cs typeface="Arial" pitchFamily="34" charset="0"/>
              </a:rPr>
              <a:t>Países miembros: Australia, Brunei, </a:t>
            </a:r>
            <a:r>
              <a:rPr lang="es-PE" sz="1800" dirty="0" smtClean="0">
                <a:latin typeface="Arial" pitchFamily="34" charset="0"/>
                <a:cs typeface="Arial" pitchFamily="34" charset="0"/>
              </a:rPr>
              <a:t>Canadá, Chile</a:t>
            </a:r>
            <a:r>
              <a:rPr lang="es-PE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es-PE" sz="1800" dirty="0" smtClean="0">
                <a:latin typeface="Arial" pitchFamily="34" charset="0"/>
                <a:cs typeface="Arial" pitchFamily="34" charset="0"/>
              </a:rPr>
              <a:t>EE.UU, Japón, Malasia</a:t>
            </a:r>
            <a:r>
              <a:rPr lang="es-PE" sz="1800" dirty="0">
                <a:latin typeface="Arial" pitchFamily="34" charset="0"/>
                <a:cs typeface="Arial" pitchFamily="34" charset="0"/>
              </a:rPr>
              <a:t>, México, Nueva Zelanda, Perú, Singapur  y Vietnam</a:t>
            </a:r>
            <a:r>
              <a:rPr lang="es-PE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 algn="just">
              <a:buClrTx/>
              <a:buFont typeface="Wingdings" pitchFamily="2" charset="2"/>
              <a:buChar char="q"/>
            </a:pPr>
            <a:r>
              <a:rPr lang="es-PE" sz="1800" dirty="0" smtClean="0">
                <a:latin typeface="Arial" pitchFamily="34" charset="0"/>
                <a:cs typeface="Arial" pitchFamily="34" charset="0"/>
              </a:rPr>
              <a:t>PBI: 39.1% del mundo.</a:t>
            </a:r>
          </a:p>
          <a:p>
            <a:pPr lvl="1" algn="just">
              <a:buClrTx/>
              <a:buFont typeface="Wingdings" pitchFamily="2" charset="2"/>
              <a:buChar char="q"/>
            </a:pPr>
            <a:r>
              <a:rPr lang="es-PE" sz="1800" dirty="0" smtClean="0">
                <a:latin typeface="Arial" pitchFamily="34" charset="0"/>
                <a:cs typeface="Arial" pitchFamily="34" charset="0"/>
              </a:rPr>
              <a:t>Población</a:t>
            </a:r>
            <a:r>
              <a:rPr lang="es-PE" sz="1800" dirty="0">
                <a:latin typeface="Arial" pitchFamily="34" charset="0"/>
                <a:cs typeface="Arial" pitchFamily="34" charset="0"/>
              </a:rPr>
              <a:t>: </a:t>
            </a:r>
            <a:r>
              <a:rPr lang="es-PE" sz="1800" dirty="0" smtClean="0">
                <a:latin typeface="Arial" pitchFamily="34" charset="0"/>
                <a:cs typeface="Arial" pitchFamily="34" charset="0"/>
              </a:rPr>
              <a:t>780 millones de habitantes. Representó el 32.6% de nuestras exportaciones y el 32.5% de nuestras importaciones de 2012.</a:t>
            </a:r>
          </a:p>
          <a:p>
            <a:pPr lvl="1" algn="just">
              <a:buClrTx/>
              <a:buFont typeface="Wingdings" pitchFamily="2" charset="2"/>
              <a:buChar char="q"/>
            </a:pPr>
            <a:r>
              <a:rPr lang="es-PE" sz="1800" dirty="0" smtClean="0">
                <a:latin typeface="Arial" pitchFamily="34" charset="0"/>
                <a:cs typeface="Arial" pitchFamily="34" charset="0"/>
              </a:rPr>
              <a:t>Comercio</a:t>
            </a:r>
            <a:r>
              <a:rPr lang="es-PE" sz="1800" dirty="0">
                <a:latin typeface="Arial" pitchFamily="34" charset="0"/>
                <a:cs typeface="Arial" pitchFamily="34" charset="0"/>
              </a:rPr>
              <a:t>: Representa el </a:t>
            </a:r>
            <a:r>
              <a:rPr lang="es-PE" sz="1800" dirty="0" smtClean="0">
                <a:latin typeface="Arial" pitchFamily="34" charset="0"/>
                <a:cs typeface="Arial" pitchFamily="34" charset="0"/>
              </a:rPr>
              <a:t>25.4% </a:t>
            </a:r>
            <a:r>
              <a:rPr lang="es-PE" sz="1800" dirty="0">
                <a:latin typeface="Arial" pitchFamily="34" charset="0"/>
                <a:cs typeface="Arial" pitchFamily="34" charset="0"/>
              </a:rPr>
              <a:t>del </a:t>
            </a:r>
            <a:r>
              <a:rPr lang="es-PE" sz="1800" dirty="0" smtClean="0">
                <a:latin typeface="Arial" pitchFamily="34" charset="0"/>
                <a:cs typeface="Arial" pitchFamily="34" charset="0"/>
              </a:rPr>
              <a:t>mundo</a:t>
            </a:r>
          </a:p>
          <a:p>
            <a:pPr lvl="1" algn="just">
              <a:buClrTx/>
              <a:buFont typeface="Wingdings" pitchFamily="2" charset="2"/>
              <a:buChar char="q"/>
            </a:pPr>
            <a:r>
              <a:rPr lang="es-PE" sz="1800" dirty="0" smtClean="0">
                <a:latin typeface="Arial" pitchFamily="34" charset="0"/>
                <a:cs typeface="Arial" pitchFamily="34" charset="0"/>
              </a:rPr>
              <a:t>ABAC para TPP. </a:t>
            </a:r>
            <a:endParaRPr lang="es-PE" sz="1800" dirty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Wingdings" pitchFamily="2" charset="2"/>
              <a:buChar char="q"/>
            </a:pPr>
            <a:endParaRPr lang="es-PE" sz="1800" dirty="0" smtClean="0">
              <a:latin typeface="Arial" pitchFamily="34" charset="0"/>
              <a:cs typeface="Arial" pitchFamily="34" charset="0"/>
            </a:endParaRPr>
          </a:p>
          <a:p>
            <a:pPr marL="457200" lvl="1" indent="0" algn="just">
              <a:buNone/>
            </a:pPr>
            <a:endParaRPr lang="es-PE" sz="18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Font typeface="Arial" pitchFamily="34" charset="0"/>
              <a:buChar char="•"/>
            </a:pPr>
            <a:endParaRPr lang="es-PE" sz="1800" b="1" dirty="0">
              <a:latin typeface="Arial" pitchFamily="34" charset="0"/>
              <a:cs typeface="Arial" pitchFamily="34" charset="0"/>
            </a:endParaRPr>
          </a:p>
          <a:p>
            <a:pPr lvl="1" algn="just"/>
            <a:endParaRPr lang="es-E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772816"/>
            <a:ext cx="4392488" cy="2090400"/>
          </a:xfrm>
          <a:prstGeom prst="rect">
            <a:avLst/>
          </a:prstGeom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-108520" y="-18256"/>
            <a:ext cx="7848872" cy="1143000"/>
          </a:xfr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s-PE" sz="3500" dirty="0">
                <a:latin typeface="Arial" pitchFamily="34" charset="0"/>
                <a:cs typeface="Arial" pitchFamily="34" charset="0"/>
              </a:rPr>
              <a:t>  </a:t>
            </a:r>
            <a:r>
              <a:rPr lang="es-PE" sz="3500" dirty="0" smtClean="0">
                <a:latin typeface="Arial" pitchFamily="34" charset="0"/>
                <a:cs typeface="Arial" pitchFamily="34" charset="0"/>
              </a:rPr>
              <a:t>Cerrar negociaciones</a:t>
            </a:r>
            <a:endParaRPr lang="es-PE" sz="3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17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Flecha derecha"/>
          <p:cNvSpPr/>
          <p:nvPr/>
        </p:nvSpPr>
        <p:spPr>
          <a:xfrm rot="20907316" flipV="1">
            <a:off x="2802381" y="2443766"/>
            <a:ext cx="3903124" cy="72000"/>
          </a:xfrm>
          <a:prstGeom prst="rightArrow">
            <a:avLst/>
          </a:prstGeom>
          <a:solidFill>
            <a:srgbClr val="F6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PE" sz="1100"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7728329"/>
              </p:ext>
            </p:extLst>
          </p:nvPr>
        </p:nvGraphicFramePr>
        <p:xfrm>
          <a:off x="1715380" y="1626831"/>
          <a:ext cx="5952964" cy="3663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51520" y="197768"/>
            <a:ext cx="7920880" cy="1143000"/>
          </a:xfrm>
        </p:spPr>
        <p:txBody>
          <a:bodyPr>
            <a:normAutofit/>
          </a:bodyPr>
          <a:lstStyle/>
          <a:p>
            <a:pPr algn="l"/>
            <a:r>
              <a:rPr lang="es-PE" sz="2600" b="1" dirty="0" smtClean="0">
                <a:latin typeface="Arial" pitchFamily="34" charset="0"/>
                <a:cs typeface="Arial" pitchFamily="34" charset="0"/>
              </a:rPr>
              <a:t>Intercambio comercial -TPP</a:t>
            </a:r>
            <a:endParaRPr lang="es-PE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848816" y="5445224"/>
            <a:ext cx="7467600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>
            <a:defPPr>
              <a:defRPr lang="es-PE"/>
            </a:defPPr>
            <a:lvl1pPr algn="ctr">
              <a:spcBef>
                <a:spcPct val="20000"/>
              </a:spcBef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es-PE" dirty="0">
                <a:effectLst/>
              </a:rPr>
              <a:t>En los últimos </a:t>
            </a:r>
            <a:r>
              <a:rPr lang="es-PE" dirty="0"/>
              <a:t>5 años</a:t>
            </a:r>
            <a:r>
              <a:rPr lang="es-PE" dirty="0">
                <a:effectLst/>
              </a:rPr>
              <a:t>, las </a:t>
            </a:r>
            <a:r>
              <a:rPr lang="es-PE" dirty="0"/>
              <a:t>exportaciones </a:t>
            </a:r>
            <a:r>
              <a:rPr lang="es-PE" dirty="0" smtClean="0"/>
              <a:t>del Perú </a:t>
            </a:r>
            <a:r>
              <a:rPr lang="es-PE" dirty="0" smtClean="0">
                <a:effectLst/>
              </a:rPr>
              <a:t>al bloque del </a:t>
            </a:r>
            <a:r>
              <a:rPr lang="es-PE" dirty="0" smtClean="0"/>
              <a:t>TPP</a:t>
            </a:r>
            <a:r>
              <a:rPr lang="es-PE" dirty="0" smtClean="0">
                <a:effectLst/>
              </a:rPr>
              <a:t> han tenido </a:t>
            </a:r>
            <a:r>
              <a:rPr lang="es-PE" dirty="0">
                <a:effectLst/>
              </a:rPr>
              <a:t>un </a:t>
            </a:r>
            <a:r>
              <a:rPr lang="es-PE" dirty="0"/>
              <a:t>crecimiento </a:t>
            </a:r>
            <a:r>
              <a:rPr lang="es-PE" dirty="0" smtClean="0"/>
              <a:t>del 26%</a:t>
            </a:r>
            <a:r>
              <a:rPr lang="es-PE" dirty="0" smtClean="0">
                <a:effectLst/>
              </a:rPr>
              <a:t>.</a:t>
            </a:r>
            <a:endParaRPr lang="es-PE" dirty="0">
              <a:effectLst/>
            </a:endParaRPr>
          </a:p>
        </p:txBody>
      </p:sp>
      <p:sp>
        <p:nvSpPr>
          <p:cNvPr id="12" name="3 CuadroTexto"/>
          <p:cNvSpPr txBox="1"/>
          <p:nvPr/>
        </p:nvSpPr>
        <p:spPr>
          <a:xfrm rot="10175960" flipV="1">
            <a:off x="3870381" y="2171993"/>
            <a:ext cx="993394" cy="304484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1300" b="1" dirty="0" smtClean="0">
                <a:latin typeface="Arial" pitchFamily="34" charset="0"/>
                <a:cs typeface="Arial" pitchFamily="34" charset="0"/>
              </a:rPr>
              <a:t> +26%</a:t>
            </a:r>
            <a:endParaRPr lang="es-PE" sz="13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57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6454" y="4246775"/>
            <a:ext cx="463754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73607"/>
            <a:ext cx="4499991" cy="2801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adiaz\Pictures\Moscow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06454" y="1473607"/>
            <a:ext cx="4637546" cy="280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Imagenes\Comex\Semanario\Tel Aviv Israe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13" y="4274662"/>
            <a:ext cx="4483578" cy="258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1666206" y="1484784"/>
            <a:ext cx="7467600" cy="1224136"/>
          </a:xfrm>
          <a:prstGeom prst="rect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  <a:ln>
            <a:noFill/>
          </a:ln>
        </p:spPr>
        <p:txBody>
          <a:bodyPr/>
          <a:lstStyle>
            <a:defPPr>
              <a:defRPr lang="es-PE"/>
            </a:defPPr>
            <a:lvl1pPr algn="ctr">
              <a:spcBef>
                <a:spcPct val="20000"/>
              </a:spcBef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es-ES" sz="2500" dirty="0">
                <a:solidFill>
                  <a:schemeClr val="bg1"/>
                </a:solidFill>
              </a:rPr>
              <a:t>1. </a:t>
            </a:r>
            <a:r>
              <a:rPr lang="es-ES" sz="2000" dirty="0">
                <a:solidFill>
                  <a:schemeClr val="bg1"/>
                </a:solidFill>
              </a:rPr>
              <a:t>Dinamizar la agenda de negociaciones comerciales</a:t>
            </a:r>
            <a:r>
              <a:rPr lang="es-ES" dirty="0">
                <a:solidFill>
                  <a:schemeClr val="bg1"/>
                </a:solidFill>
                <a:effectLst/>
              </a:rPr>
              <a:t>: TLC con India, Turquía, Israel , Rusia y los países árabes, entre </a:t>
            </a:r>
            <a:r>
              <a:rPr lang="es-ES" dirty="0">
                <a:solidFill>
                  <a:schemeClr val="bg1"/>
                </a:solidFill>
              </a:rPr>
              <a:t>otros mercados atractivos para nuestras exportaciones no tradicionales</a:t>
            </a:r>
            <a:endParaRPr lang="es-PE" dirty="0">
              <a:solidFill>
                <a:schemeClr val="bg1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51520" y="341784"/>
            <a:ext cx="7920880" cy="1143000"/>
          </a:xfrm>
          <a:prstGeom prst="rect">
            <a:avLst/>
          </a:prstGeo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PE" sz="3500" dirty="0" smtClean="0">
                <a:latin typeface="Arial" pitchFamily="34" charset="0"/>
                <a:cs typeface="Arial" pitchFamily="34" charset="0"/>
              </a:rPr>
              <a:t>Agenda pendiente</a:t>
            </a:r>
            <a:endParaRPr lang="es-PE" sz="3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4248" y="191386"/>
            <a:ext cx="2016224" cy="61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3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79512" y="53752"/>
            <a:ext cx="7056784" cy="1143000"/>
          </a:xfrm>
        </p:spPr>
        <p:txBody>
          <a:bodyPr>
            <a:normAutofit/>
          </a:bodyPr>
          <a:lstStyle/>
          <a:p>
            <a:r>
              <a:rPr lang="es-PE" sz="2800" b="1" dirty="0" smtClean="0">
                <a:latin typeface="Arial" pitchFamily="34" charset="0"/>
                <a:cs typeface="Arial" pitchFamily="34" charset="0"/>
              </a:rPr>
              <a:t>1. Dina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mizar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la agenda de negociaciones comerciales</a:t>
            </a:r>
            <a:endParaRPr lang="es-PE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004049" y="2132856"/>
            <a:ext cx="388843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600" b="1" dirty="0" smtClean="0">
                <a:latin typeface="Arial" pitchFamily="34" charset="0"/>
                <a:cs typeface="Arial" pitchFamily="34" charset="0"/>
              </a:rPr>
              <a:t>India*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s-PE" sz="1600" dirty="0" smtClean="0">
                <a:latin typeface="Arial" pitchFamily="34" charset="0"/>
                <a:cs typeface="Arial" pitchFamily="34" charset="0"/>
              </a:rPr>
              <a:t>Población: 1,237 </a:t>
            </a:r>
            <a:r>
              <a:rPr lang="es-PE" sz="1600" dirty="0">
                <a:latin typeface="Arial" pitchFamily="34" charset="0"/>
                <a:cs typeface="Arial" pitchFamily="34" charset="0"/>
              </a:rPr>
              <a:t>millones de </a:t>
            </a:r>
            <a:r>
              <a:rPr lang="es-PE" sz="1600" dirty="0" smtClean="0">
                <a:latin typeface="Arial" pitchFamily="34" charset="0"/>
                <a:cs typeface="Arial" pitchFamily="34" charset="0"/>
              </a:rPr>
              <a:t>habitantes.</a:t>
            </a:r>
          </a:p>
          <a:p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s-PE" sz="1600" dirty="0" smtClean="0">
                <a:latin typeface="Arial" pitchFamily="34" charset="0"/>
                <a:cs typeface="Arial" pitchFamily="34" charset="0"/>
              </a:rPr>
              <a:t>PBI per cápita: US$ 1,489</a:t>
            </a:r>
          </a:p>
          <a:p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s-PE" sz="1600" dirty="0" smtClean="0">
                <a:latin typeface="Arial" pitchFamily="34" charset="0"/>
                <a:cs typeface="Arial" pitchFamily="34" charset="0"/>
              </a:rPr>
              <a:t>Var.% PBI: 7% (2002-2012).</a:t>
            </a:r>
          </a:p>
          <a:p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s-PE" sz="1600" dirty="0" smtClean="0">
                <a:latin typeface="Arial" pitchFamily="34" charset="0"/>
                <a:cs typeface="Arial" pitchFamily="34" charset="0"/>
              </a:rPr>
              <a:t>Las exportaciones peruanas alcanzaron los US$ 248 millones (+13%) </a:t>
            </a:r>
            <a:r>
              <a:rPr lang="es-PE" sz="1600" dirty="0">
                <a:latin typeface="Arial" pitchFamily="34" charset="0"/>
                <a:cs typeface="Arial" pitchFamily="34" charset="0"/>
              </a:rPr>
              <a:t>en 2011 </a:t>
            </a:r>
            <a:r>
              <a:rPr lang="es-PE" sz="1600" dirty="0" smtClean="0">
                <a:latin typeface="Arial" pitchFamily="34" charset="0"/>
                <a:cs typeface="Arial" pitchFamily="34" charset="0"/>
              </a:rPr>
              <a:t>y US</a:t>
            </a:r>
            <a:r>
              <a:rPr lang="es-PE" sz="1600" dirty="0">
                <a:latin typeface="Arial" pitchFamily="34" charset="0"/>
                <a:cs typeface="Arial" pitchFamily="34" charset="0"/>
              </a:rPr>
              <a:t>$ </a:t>
            </a:r>
            <a:r>
              <a:rPr lang="es-PE" sz="1600" dirty="0" smtClean="0">
                <a:latin typeface="Arial" pitchFamily="34" charset="0"/>
                <a:cs typeface="Arial" pitchFamily="34" charset="0"/>
              </a:rPr>
              <a:t>387 millones (+12</a:t>
            </a:r>
            <a:r>
              <a:rPr lang="es-PE" sz="1600" dirty="0">
                <a:latin typeface="Arial" pitchFamily="34" charset="0"/>
                <a:cs typeface="Arial" pitchFamily="34" charset="0"/>
              </a:rPr>
              <a:t>%) </a:t>
            </a:r>
            <a:r>
              <a:rPr lang="es-PE" sz="1600" dirty="0" smtClean="0">
                <a:latin typeface="Arial" pitchFamily="34" charset="0"/>
                <a:cs typeface="Arial" pitchFamily="34" charset="0"/>
              </a:rPr>
              <a:t>en 2012 .</a:t>
            </a:r>
          </a:p>
          <a:p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s-PE" sz="1600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s-PE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intercambio comercial aumentó </a:t>
            </a:r>
            <a:r>
              <a:rPr lang="es-PE" sz="1600" dirty="0" smtClean="0">
                <a:latin typeface="Arial" pitchFamily="34" charset="0"/>
                <a:cs typeface="Arial" pitchFamily="34" charset="0"/>
              </a:rPr>
              <a:t>171% desde 2009.</a:t>
            </a:r>
          </a:p>
          <a:p>
            <a:pPr marL="285750" indent="-285750">
              <a:buFont typeface="Wingdings" pitchFamily="2" charset="2"/>
              <a:buChar char="q"/>
            </a:pPr>
            <a:endParaRPr lang="es-PE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8261040"/>
              </p:ext>
            </p:extLst>
          </p:nvPr>
        </p:nvGraphicFramePr>
        <p:xfrm>
          <a:off x="179512" y="2132856"/>
          <a:ext cx="4824536" cy="2777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467544" y="6525344"/>
            <a:ext cx="32403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800" dirty="0" smtClean="0">
                <a:latin typeface="Arial" pitchFamily="34" charset="0"/>
                <a:cs typeface="Arial" pitchFamily="34" charset="0"/>
              </a:rPr>
              <a:t>*Fuente: Banco Mundial </a:t>
            </a:r>
            <a:endParaRPr lang="es-PE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95536" y="5243716"/>
            <a:ext cx="43204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600" b="1" dirty="0" smtClean="0">
                <a:latin typeface="Arial" pitchFamily="34" charset="0"/>
                <a:cs typeface="Arial" pitchFamily="34" charset="0"/>
              </a:rPr>
              <a:t>En 2012 India importó:</a:t>
            </a:r>
          </a:p>
          <a:p>
            <a:pPr lvl="0"/>
            <a:r>
              <a:rPr lang="es-PE" sz="1600" dirty="0" smtClean="0">
                <a:latin typeface="Arial" pitchFamily="34" charset="0"/>
                <a:cs typeface="Arial" pitchFamily="34" charset="0"/>
              </a:rPr>
              <a:t>Garbanzos (</a:t>
            </a:r>
            <a:r>
              <a:rPr lang="es-PE" sz="1600" dirty="0">
                <a:latin typeface="Arial" pitchFamily="34" charset="0"/>
                <a:cs typeface="Arial" pitchFamily="34" charset="0"/>
              </a:rPr>
              <a:t>US</a:t>
            </a:r>
            <a:r>
              <a:rPr lang="es-PE" sz="1600">
                <a:latin typeface="Arial" pitchFamily="34" charset="0"/>
                <a:cs typeface="Arial" pitchFamily="34" charset="0"/>
              </a:rPr>
              <a:t>$ </a:t>
            </a:r>
            <a:r>
              <a:rPr lang="es-PE" sz="1600" smtClean="0">
                <a:latin typeface="Arial" pitchFamily="34" charset="0"/>
                <a:cs typeface="Arial" pitchFamily="34" charset="0"/>
              </a:rPr>
              <a:t>355,551), </a:t>
            </a:r>
            <a:r>
              <a:rPr lang="es-PE" sz="1600" dirty="0">
                <a:latin typeface="Arial" pitchFamily="34" charset="0"/>
                <a:cs typeface="Arial" pitchFamily="34" charset="0"/>
              </a:rPr>
              <a:t>Manzanas (US$ 196,117)</a:t>
            </a:r>
          </a:p>
          <a:p>
            <a:endParaRPr lang="es-PE" sz="1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57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79512" y="53752"/>
            <a:ext cx="7056784" cy="1143000"/>
          </a:xfrm>
        </p:spPr>
        <p:txBody>
          <a:bodyPr>
            <a:normAutofit/>
          </a:bodyPr>
          <a:lstStyle/>
          <a:p>
            <a:r>
              <a:rPr lang="es-PE" sz="2800" b="1" dirty="0" smtClean="0">
                <a:latin typeface="Arial" pitchFamily="34" charset="0"/>
                <a:cs typeface="Arial" pitchFamily="34" charset="0"/>
              </a:rPr>
              <a:t>1. Dina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mizar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la agenda de negociaciones comerciales</a:t>
            </a:r>
            <a:endParaRPr lang="es-PE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1632292"/>
              </p:ext>
            </p:extLst>
          </p:nvPr>
        </p:nvGraphicFramePr>
        <p:xfrm>
          <a:off x="179512" y="2060848"/>
          <a:ext cx="4830178" cy="277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7 Rectángulo"/>
          <p:cNvSpPr/>
          <p:nvPr/>
        </p:nvSpPr>
        <p:spPr>
          <a:xfrm>
            <a:off x="5004048" y="2060848"/>
            <a:ext cx="3888000" cy="403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600" b="1" dirty="0" smtClean="0">
                <a:latin typeface="Arial" pitchFamily="34" charset="0"/>
                <a:cs typeface="Arial" pitchFamily="34" charset="0"/>
              </a:rPr>
              <a:t>Rusia*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s-PE" sz="1600" dirty="0" smtClean="0">
                <a:latin typeface="Arial" pitchFamily="34" charset="0"/>
                <a:cs typeface="Arial" pitchFamily="34" charset="0"/>
              </a:rPr>
              <a:t>Población: 144 </a:t>
            </a:r>
            <a:r>
              <a:rPr lang="es-PE" sz="1600" dirty="0">
                <a:latin typeface="Arial" pitchFamily="34" charset="0"/>
                <a:cs typeface="Arial" pitchFamily="34" charset="0"/>
              </a:rPr>
              <a:t>millones de </a:t>
            </a:r>
            <a:r>
              <a:rPr lang="es-PE" sz="1600" dirty="0" smtClean="0">
                <a:latin typeface="Arial" pitchFamily="34" charset="0"/>
                <a:cs typeface="Arial" pitchFamily="34" charset="0"/>
              </a:rPr>
              <a:t>habitantes.</a:t>
            </a:r>
          </a:p>
          <a:p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s-PE" sz="1600" dirty="0">
                <a:latin typeface="Arial" pitchFamily="34" charset="0"/>
                <a:cs typeface="Arial" pitchFamily="34" charset="0"/>
              </a:rPr>
              <a:t>PBI per cápita: US$ </a:t>
            </a:r>
            <a:r>
              <a:rPr lang="es-PE" sz="1600" dirty="0" smtClean="0">
                <a:latin typeface="Arial" pitchFamily="34" charset="0"/>
                <a:cs typeface="Arial" pitchFamily="34" charset="0"/>
              </a:rPr>
              <a:t>14,037</a:t>
            </a:r>
          </a:p>
          <a:p>
            <a:endParaRPr lang="es-PE" sz="1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s-PE" sz="1600" dirty="0" smtClean="0">
                <a:latin typeface="Arial" pitchFamily="34" charset="0"/>
                <a:cs typeface="Arial" pitchFamily="34" charset="0"/>
              </a:rPr>
              <a:t>Var</a:t>
            </a:r>
            <a:r>
              <a:rPr lang="es-PE" sz="1600" dirty="0">
                <a:latin typeface="Arial" pitchFamily="34" charset="0"/>
                <a:cs typeface="Arial" pitchFamily="34" charset="0"/>
              </a:rPr>
              <a:t>.% PBI</a:t>
            </a:r>
            <a:r>
              <a:rPr lang="es-PE" sz="1600" dirty="0" smtClean="0">
                <a:latin typeface="Arial" pitchFamily="34" charset="0"/>
                <a:cs typeface="Arial" pitchFamily="34" charset="0"/>
              </a:rPr>
              <a:t>: 5% (2002-2012)</a:t>
            </a:r>
          </a:p>
          <a:p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s-PE" sz="1600" dirty="0" smtClean="0">
                <a:latin typeface="Arial" pitchFamily="34" charset="0"/>
                <a:cs typeface="Arial" pitchFamily="34" charset="0"/>
              </a:rPr>
              <a:t>Las exportaciones peruanas alcanzaron los US$ 79 millones (+34%) en 2011 y US</a:t>
            </a:r>
            <a:r>
              <a:rPr lang="es-PE" sz="1600" dirty="0">
                <a:latin typeface="Arial" pitchFamily="34" charset="0"/>
                <a:cs typeface="Arial" pitchFamily="34" charset="0"/>
              </a:rPr>
              <a:t>$ </a:t>
            </a:r>
            <a:r>
              <a:rPr lang="es-PE" sz="1600" dirty="0" smtClean="0">
                <a:latin typeface="Arial" pitchFamily="34" charset="0"/>
                <a:cs typeface="Arial" pitchFamily="34" charset="0"/>
              </a:rPr>
              <a:t>89 millones (+12%) en 2012.</a:t>
            </a:r>
          </a:p>
          <a:p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s-PE" sz="1600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s-PE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intercambio comercial aumentó </a:t>
            </a:r>
            <a:r>
              <a:rPr lang="es-PE" sz="1600" dirty="0" smtClean="0">
                <a:latin typeface="Arial" pitchFamily="34" charset="0"/>
                <a:cs typeface="Arial" pitchFamily="34" charset="0"/>
              </a:rPr>
              <a:t>100% desde 2009.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467544" y="6525344"/>
            <a:ext cx="32403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800" dirty="0" smtClean="0">
                <a:latin typeface="Arial" pitchFamily="34" charset="0"/>
                <a:cs typeface="Arial" pitchFamily="34" charset="0"/>
              </a:rPr>
              <a:t>*Fuente: Banco Mundial </a:t>
            </a:r>
            <a:endParaRPr lang="es-PE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95536" y="5243716"/>
            <a:ext cx="4320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600" b="1" dirty="0" smtClean="0">
                <a:latin typeface="Arial" pitchFamily="34" charset="0"/>
                <a:cs typeface="Arial" pitchFamily="34" charset="0"/>
              </a:rPr>
              <a:t>En 2012 Rusia importó:</a:t>
            </a:r>
          </a:p>
          <a:p>
            <a:pPr lvl="0"/>
            <a:r>
              <a:rPr lang="es-PE" sz="1600" dirty="0">
                <a:latin typeface="Arial" pitchFamily="34" charset="0"/>
                <a:cs typeface="Arial" pitchFamily="34" charset="0"/>
              </a:rPr>
              <a:t>Caballas (US$ 169,300), Cebollas (US$ 107, 271), manzanas (US$ 796,600), plátanos (US$ 921,385)</a:t>
            </a:r>
          </a:p>
          <a:p>
            <a:r>
              <a:rPr lang="es-PE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s-PE" sz="1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7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79512" y="53752"/>
            <a:ext cx="7056784" cy="1143000"/>
          </a:xfrm>
        </p:spPr>
        <p:txBody>
          <a:bodyPr>
            <a:normAutofit/>
          </a:bodyPr>
          <a:lstStyle/>
          <a:p>
            <a:r>
              <a:rPr lang="es-PE" sz="2800" b="1" dirty="0" smtClean="0">
                <a:latin typeface="Arial" pitchFamily="34" charset="0"/>
                <a:cs typeface="Arial" pitchFamily="34" charset="0"/>
              </a:rPr>
              <a:t>1. Dina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mizar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la agenda de negociaciones comerciales</a:t>
            </a:r>
            <a:endParaRPr lang="es-PE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002067" y="1988840"/>
            <a:ext cx="3888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600" b="1" dirty="0" smtClean="0">
                <a:latin typeface="Arial" pitchFamily="34" charset="0"/>
                <a:cs typeface="Arial" pitchFamily="34" charset="0"/>
              </a:rPr>
              <a:t>Turquía*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s-PE" sz="1600" dirty="0" smtClean="0">
                <a:latin typeface="Arial" pitchFamily="34" charset="0"/>
                <a:cs typeface="Arial" pitchFamily="34" charset="0"/>
              </a:rPr>
              <a:t>Población: 74 millones </a:t>
            </a:r>
            <a:r>
              <a:rPr lang="es-PE" sz="1600" dirty="0">
                <a:latin typeface="Arial" pitchFamily="34" charset="0"/>
                <a:cs typeface="Arial" pitchFamily="34" charset="0"/>
              </a:rPr>
              <a:t>de </a:t>
            </a:r>
            <a:r>
              <a:rPr lang="es-PE" sz="1600" dirty="0" smtClean="0">
                <a:latin typeface="Arial" pitchFamily="34" charset="0"/>
                <a:cs typeface="Arial" pitchFamily="34" charset="0"/>
              </a:rPr>
              <a:t>habitantes.</a:t>
            </a:r>
          </a:p>
          <a:p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s-PE" sz="1600" dirty="0">
                <a:latin typeface="Arial" pitchFamily="34" charset="0"/>
                <a:cs typeface="Arial" pitchFamily="34" charset="0"/>
              </a:rPr>
              <a:t>PBI per cápita: US$ </a:t>
            </a:r>
            <a:r>
              <a:rPr lang="es-PE" sz="1600" dirty="0" smtClean="0">
                <a:latin typeface="Arial" pitchFamily="34" charset="0"/>
                <a:cs typeface="Arial" pitchFamily="34" charset="0"/>
              </a:rPr>
              <a:t>10,666.</a:t>
            </a:r>
          </a:p>
          <a:p>
            <a:endParaRPr lang="es-PE" sz="1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s-PE" sz="1600" dirty="0" smtClean="0">
                <a:latin typeface="Arial" pitchFamily="34" charset="0"/>
                <a:cs typeface="Arial" pitchFamily="34" charset="0"/>
              </a:rPr>
              <a:t>Var.% PBI: 5.04% (2004-2012).</a:t>
            </a:r>
          </a:p>
          <a:p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s-PE" sz="1600" dirty="0" smtClean="0">
                <a:latin typeface="Arial" pitchFamily="34" charset="0"/>
                <a:cs typeface="Arial" pitchFamily="34" charset="0"/>
              </a:rPr>
              <a:t>Las exportaciones peruanas alcanzaron los </a:t>
            </a:r>
            <a:r>
              <a:rPr lang="es-PE" sz="1600" dirty="0">
                <a:latin typeface="Arial" pitchFamily="34" charset="0"/>
                <a:cs typeface="Arial" pitchFamily="34" charset="0"/>
              </a:rPr>
              <a:t>US$ 48 millones (-10.5%) en 2011 y </a:t>
            </a:r>
            <a:r>
              <a:rPr lang="es-PE" sz="1600" dirty="0" smtClean="0">
                <a:latin typeface="Arial" pitchFamily="34" charset="0"/>
                <a:cs typeface="Arial" pitchFamily="34" charset="0"/>
              </a:rPr>
              <a:t>US</a:t>
            </a:r>
            <a:r>
              <a:rPr lang="es-PE" sz="1600" dirty="0">
                <a:latin typeface="Arial" pitchFamily="34" charset="0"/>
                <a:cs typeface="Arial" pitchFamily="34" charset="0"/>
              </a:rPr>
              <a:t>$ </a:t>
            </a:r>
            <a:r>
              <a:rPr lang="es-PE" sz="1600" dirty="0" smtClean="0">
                <a:latin typeface="Arial" pitchFamily="34" charset="0"/>
                <a:cs typeface="Arial" pitchFamily="34" charset="0"/>
              </a:rPr>
              <a:t>75millones (+55.4%) en 2012.</a:t>
            </a:r>
          </a:p>
          <a:p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s-PE" sz="1600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s-PE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intercambio comercial aumentó </a:t>
            </a:r>
            <a:r>
              <a:rPr lang="es-PE" sz="1600" dirty="0" smtClean="0">
                <a:latin typeface="Arial" pitchFamily="34" charset="0"/>
                <a:cs typeface="Arial" pitchFamily="34" charset="0"/>
              </a:rPr>
              <a:t>92.8% desde 2009.</a:t>
            </a:r>
          </a:p>
          <a:p>
            <a:pPr marL="285750" indent="-285750">
              <a:buFont typeface="Wingdings" pitchFamily="2" charset="2"/>
              <a:buChar char="q"/>
            </a:pPr>
            <a:endParaRPr lang="es-PE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67544" y="6525344"/>
            <a:ext cx="32403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800" dirty="0" smtClean="0">
                <a:latin typeface="Arial" pitchFamily="34" charset="0"/>
                <a:cs typeface="Arial" pitchFamily="34" charset="0"/>
              </a:rPr>
              <a:t>*Fuente: Banco Mundial </a:t>
            </a:r>
            <a:endParaRPr lang="es-PE" sz="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9126874"/>
              </p:ext>
            </p:extLst>
          </p:nvPr>
        </p:nvGraphicFramePr>
        <p:xfrm>
          <a:off x="180048" y="2060848"/>
          <a:ext cx="4824000" cy="277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6 Rectángulo"/>
          <p:cNvSpPr/>
          <p:nvPr/>
        </p:nvSpPr>
        <p:spPr>
          <a:xfrm>
            <a:off x="395536" y="5243716"/>
            <a:ext cx="4320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600" b="1" dirty="0" smtClean="0">
                <a:latin typeface="Arial" pitchFamily="34" charset="0"/>
                <a:cs typeface="Arial" pitchFamily="34" charset="0"/>
              </a:rPr>
              <a:t>En 2012 Turquía importó:</a:t>
            </a:r>
          </a:p>
          <a:p>
            <a:pPr lvl="0"/>
            <a:r>
              <a:rPr lang="es-PE" sz="1600" dirty="0">
                <a:latin typeface="Arial" pitchFamily="34" charset="0"/>
                <a:cs typeface="Arial" pitchFamily="34" charset="0"/>
              </a:rPr>
              <a:t>Maíz (US$ 245919), Arroz (US$ 111,346), Frijol de soya (US$ 684,802).</a:t>
            </a:r>
          </a:p>
          <a:p>
            <a:endParaRPr lang="es-PE" sz="1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07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79512" y="53752"/>
            <a:ext cx="7056784" cy="1143000"/>
          </a:xfrm>
        </p:spPr>
        <p:txBody>
          <a:bodyPr>
            <a:normAutofit/>
          </a:bodyPr>
          <a:lstStyle/>
          <a:p>
            <a:r>
              <a:rPr lang="es-PE" sz="2800" b="1" dirty="0" smtClean="0">
                <a:latin typeface="Arial" pitchFamily="34" charset="0"/>
                <a:cs typeface="Arial" pitchFamily="34" charset="0"/>
              </a:rPr>
              <a:t>1. Dina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mizar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la agenda de negociaciones comerciales</a:t>
            </a:r>
            <a:endParaRPr lang="es-PE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67544" y="6525344"/>
            <a:ext cx="32403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800" dirty="0" smtClean="0">
                <a:latin typeface="Arial" pitchFamily="34" charset="0"/>
                <a:cs typeface="Arial" pitchFamily="34" charset="0"/>
              </a:rPr>
              <a:t>*Fuente: Banco Mundial </a:t>
            </a:r>
            <a:endParaRPr lang="es-PE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004048" y="2060848"/>
            <a:ext cx="3888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600" b="1" dirty="0" smtClean="0">
                <a:latin typeface="Arial" pitchFamily="34" charset="0"/>
                <a:cs typeface="Arial" pitchFamily="34" charset="0"/>
              </a:rPr>
              <a:t>Indonesia*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s-PE" sz="1600" dirty="0" smtClean="0">
                <a:latin typeface="Arial" pitchFamily="34" charset="0"/>
                <a:cs typeface="Arial" pitchFamily="34" charset="0"/>
              </a:rPr>
              <a:t>Población: 246,8 millones </a:t>
            </a:r>
            <a:r>
              <a:rPr lang="es-PE" sz="1600" dirty="0">
                <a:latin typeface="Arial" pitchFamily="34" charset="0"/>
                <a:cs typeface="Arial" pitchFamily="34" charset="0"/>
              </a:rPr>
              <a:t>de </a:t>
            </a:r>
            <a:r>
              <a:rPr lang="es-PE" sz="1600" dirty="0" smtClean="0">
                <a:latin typeface="Arial" pitchFamily="34" charset="0"/>
                <a:cs typeface="Arial" pitchFamily="34" charset="0"/>
              </a:rPr>
              <a:t>habitantes.</a:t>
            </a:r>
          </a:p>
          <a:p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s-PE" sz="1600" dirty="0">
                <a:latin typeface="Arial" pitchFamily="34" charset="0"/>
                <a:cs typeface="Arial" pitchFamily="34" charset="0"/>
              </a:rPr>
              <a:t>PBI per cápita: US$ </a:t>
            </a:r>
            <a:r>
              <a:rPr lang="es-PE" sz="1600" dirty="0" smtClean="0">
                <a:latin typeface="Arial" pitchFamily="34" charset="0"/>
                <a:cs typeface="Arial" pitchFamily="34" charset="0"/>
              </a:rPr>
              <a:t>3,557.</a:t>
            </a:r>
          </a:p>
          <a:p>
            <a:endParaRPr lang="es-PE" sz="1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s-PE" sz="1600" dirty="0" smtClean="0">
                <a:latin typeface="Arial" pitchFamily="34" charset="0"/>
                <a:cs typeface="Arial" pitchFamily="34" charset="0"/>
              </a:rPr>
              <a:t>Var.% PBI: 5.6% (2004-2012).</a:t>
            </a:r>
          </a:p>
          <a:p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s-PE" sz="1600" dirty="0">
                <a:latin typeface="Arial" pitchFamily="34" charset="0"/>
                <a:cs typeface="Arial" pitchFamily="34" charset="0"/>
              </a:rPr>
              <a:t>Las exportaciones peruanas alcanzaron </a:t>
            </a:r>
            <a:r>
              <a:rPr lang="es-PE" sz="1600" dirty="0" smtClean="0">
                <a:latin typeface="Arial" pitchFamily="34" charset="0"/>
                <a:cs typeface="Arial" pitchFamily="34" charset="0"/>
              </a:rPr>
              <a:t>los US</a:t>
            </a:r>
            <a:r>
              <a:rPr lang="es-PE" sz="1600" dirty="0">
                <a:latin typeface="Arial" pitchFamily="34" charset="0"/>
                <a:cs typeface="Arial" pitchFamily="34" charset="0"/>
              </a:rPr>
              <a:t>$ </a:t>
            </a:r>
            <a:r>
              <a:rPr lang="es-PE" sz="1600" dirty="0" smtClean="0">
                <a:latin typeface="Arial" pitchFamily="34" charset="0"/>
                <a:cs typeface="Arial" pitchFamily="34" charset="0"/>
              </a:rPr>
              <a:t>61 millones (+65.6%) </a:t>
            </a:r>
            <a:r>
              <a:rPr lang="es-PE" sz="1600" dirty="0">
                <a:latin typeface="Arial" pitchFamily="34" charset="0"/>
                <a:cs typeface="Arial" pitchFamily="34" charset="0"/>
              </a:rPr>
              <a:t>en 2011 y </a:t>
            </a:r>
            <a:r>
              <a:rPr lang="es-PE" sz="1600" dirty="0" smtClean="0">
                <a:latin typeface="Arial" pitchFamily="34" charset="0"/>
                <a:cs typeface="Arial" pitchFamily="34" charset="0"/>
              </a:rPr>
              <a:t>US</a:t>
            </a:r>
            <a:r>
              <a:rPr lang="es-PE" sz="1600" dirty="0">
                <a:latin typeface="Arial" pitchFamily="34" charset="0"/>
                <a:cs typeface="Arial" pitchFamily="34" charset="0"/>
              </a:rPr>
              <a:t>$ </a:t>
            </a:r>
            <a:r>
              <a:rPr lang="es-PE" sz="1600" dirty="0" smtClean="0">
                <a:latin typeface="Arial" pitchFamily="34" charset="0"/>
                <a:cs typeface="Arial" pitchFamily="34" charset="0"/>
              </a:rPr>
              <a:t>101 millones (+64.7%) </a:t>
            </a:r>
            <a:r>
              <a:rPr lang="es-PE" sz="1600" dirty="0">
                <a:latin typeface="Arial" pitchFamily="34" charset="0"/>
                <a:cs typeface="Arial" pitchFamily="34" charset="0"/>
              </a:rPr>
              <a:t>en 2012 </a:t>
            </a:r>
            <a:r>
              <a:rPr lang="es-PE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s-PE" sz="1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s-PE" sz="1600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s-PE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intercambio comercial aumentó</a:t>
            </a:r>
            <a:r>
              <a:rPr lang="es-PE" sz="1600" dirty="0" smtClean="0">
                <a:latin typeface="Arial" pitchFamily="34" charset="0"/>
                <a:cs typeface="Arial" pitchFamily="34" charset="0"/>
              </a:rPr>
              <a:t> 221.7% desde 2009.</a:t>
            </a:r>
          </a:p>
        </p:txBody>
      </p:sp>
      <p:graphicFrame>
        <p:nvGraphicFramePr>
          <p:cNvPr id="6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2410779"/>
              </p:ext>
            </p:extLst>
          </p:nvPr>
        </p:nvGraphicFramePr>
        <p:xfrm>
          <a:off x="251520" y="2348880"/>
          <a:ext cx="4824000" cy="277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6 Rectángulo"/>
          <p:cNvSpPr/>
          <p:nvPr/>
        </p:nvSpPr>
        <p:spPr>
          <a:xfrm>
            <a:off x="395536" y="5243716"/>
            <a:ext cx="4320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600" b="1" dirty="0" smtClean="0">
                <a:latin typeface="Arial" pitchFamily="34" charset="0"/>
                <a:cs typeface="Arial" pitchFamily="34" charset="0"/>
              </a:rPr>
              <a:t>En 2012 Indonesia importó:</a:t>
            </a:r>
          </a:p>
          <a:p>
            <a:pPr lvl="0"/>
            <a:r>
              <a:rPr lang="es-PE" sz="1600" dirty="0" smtClean="0">
                <a:latin typeface="Arial" pitchFamily="34" charset="0"/>
                <a:cs typeface="Arial" pitchFamily="34" charset="0"/>
              </a:rPr>
              <a:t>Maíz </a:t>
            </a:r>
            <a:r>
              <a:rPr lang="es-PE" sz="1600" dirty="0">
                <a:latin typeface="Arial" pitchFamily="34" charset="0"/>
                <a:cs typeface="Arial" pitchFamily="34" charset="0"/>
              </a:rPr>
              <a:t>(US$ 245919), Arroz (US$ 111,346), Frijol de soya (US$ 684,802), Peras (US$ 104,793)</a:t>
            </a:r>
          </a:p>
          <a:p>
            <a:endParaRPr lang="es-PE" sz="1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47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79512" y="53752"/>
            <a:ext cx="7056784" cy="1143000"/>
          </a:xfrm>
        </p:spPr>
        <p:txBody>
          <a:bodyPr>
            <a:normAutofit/>
          </a:bodyPr>
          <a:lstStyle/>
          <a:p>
            <a:r>
              <a:rPr lang="es-PE" sz="2800" b="1" dirty="0" smtClean="0">
                <a:latin typeface="Arial" pitchFamily="34" charset="0"/>
                <a:cs typeface="Arial" pitchFamily="34" charset="0"/>
              </a:rPr>
              <a:t>1. Dina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mizar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la agenda de negociaciones comerciales</a:t>
            </a:r>
            <a:endParaRPr lang="es-PE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67544" y="6525344"/>
            <a:ext cx="32403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800" dirty="0" smtClean="0">
                <a:latin typeface="Arial" pitchFamily="34" charset="0"/>
                <a:cs typeface="Arial" pitchFamily="34" charset="0"/>
              </a:rPr>
              <a:t>*Fuente: Banco Mundial </a:t>
            </a:r>
            <a:endParaRPr lang="es-PE" sz="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7217704"/>
              </p:ext>
            </p:extLst>
          </p:nvPr>
        </p:nvGraphicFramePr>
        <p:xfrm>
          <a:off x="251520" y="2060848"/>
          <a:ext cx="4824000" cy="277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13 Rectángulo"/>
          <p:cNvSpPr/>
          <p:nvPr/>
        </p:nvSpPr>
        <p:spPr>
          <a:xfrm>
            <a:off x="5004048" y="2060848"/>
            <a:ext cx="3888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600" b="1" dirty="0" smtClean="0">
                <a:latin typeface="Arial" pitchFamily="34" charset="0"/>
                <a:cs typeface="Arial" pitchFamily="34" charset="0"/>
              </a:rPr>
              <a:t>Israel*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s-PE" sz="1600" dirty="0" smtClean="0">
                <a:latin typeface="Arial" pitchFamily="34" charset="0"/>
                <a:cs typeface="Arial" pitchFamily="34" charset="0"/>
              </a:rPr>
              <a:t>Población: 7,9 millones </a:t>
            </a:r>
            <a:r>
              <a:rPr lang="es-PE" sz="1600" dirty="0">
                <a:latin typeface="Arial" pitchFamily="34" charset="0"/>
                <a:cs typeface="Arial" pitchFamily="34" charset="0"/>
              </a:rPr>
              <a:t>de </a:t>
            </a:r>
            <a:r>
              <a:rPr lang="es-PE" sz="1600" dirty="0" smtClean="0">
                <a:latin typeface="Arial" pitchFamily="34" charset="0"/>
                <a:cs typeface="Arial" pitchFamily="34" charset="0"/>
              </a:rPr>
              <a:t>habitantes.</a:t>
            </a:r>
          </a:p>
          <a:p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s-PE" sz="1600" dirty="0">
                <a:latin typeface="Arial" pitchFamily="34" charset="0"/>
                <a:cs typeface="Arial" pitchFamily="34" charset="0"/>
              </a:rPr>
              <a:t>PBI per cápita: US$ </a:t>
            </a:r>
            <a:r>
              <a:rPr lang="es-PE" sz="1600" dirty="0" smtClean="0">
                <a:latin typeface="Arial" pitchFamily="34" charset="0"/>
                <a:cs typeface="Arial" pitchFamily="34" charset="0"/>
              </a:rPr>
              <a:t>33,250.</a:t>
            </a:r>
          </a:p>
          <a:p>
            <a:endParaRPr lang="es-PE" sz="1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s-PE" sz="1600" dirty="0" smtClean="0">
                <a:latin typeface="Arial" pitchFamily="34" charset="0"/>
                <a:cs typeface="Arial" pitchFamily="34" charset="0"/>
              </a:rPr>
              <a:t>Var.% PBI: 4.37% (2004-2012).</a:t>
            </a:r>
          </a:p>
          <a:p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s-PE" sz="1600" dirty="0">
                <a:latin typeface="Arial" pitchFamily="34" charset="0"/>
                <a:cs typeface="Arial" pitchFamily="34" charset="0"/>
              </a:rPr>
              <a:t>Las exportaciones peruanas alcanzaron los US$ </a:t>
            </a:r>
            <a:r>
              <a:rPr lang="es-PE" sz="1600" dirty="0" smtClean="0">
                <a:latin typeface="Arial" pitchFamily="34" charset="0"/>
                <a:cs typeface="Arial" pitchFamily="34" charset="0"/>
              </a:rPr>
              <a:t> 13 millones (9.5%) </a:t>
            </a:r>
            <a:r>
              <a:rPr lang="es-PE" sz="1600" dirty="0">
                <a:latin typeface="Arial" pitchFamily="34" charset="0"/>
                <a:cs typeface="Arial" pitchFamily="34" charset="0"/>
              </a:rPr>
              <a:t>en 2011 y US$ </a:t>
            </a:r>
            <a:r>
              <a:rPr lang="es-PE" sz="1600" dirty="0" smtClean="0">
                <a:latin typeface="Arial" pitchFamily="34" charset="0"/>
                <a:cs typeface="Arial" pitchFamily="34" charset="0"/>
              </a:rPr>
              <a:t>14 millones (+11.4%) </a:t>
            </a:r>
            <a:r>
              <a:rPr lang="es-PE" sz="1600" dirty="0">
                <a:latin typeface="Arial" pitchFamily="34" charset="0"/>
                <a:cs typeface="Arial" pitchFamily="34" charset="0"/>
              </a:rPr>
              <a:t>en 2012</a:t>
            </a:r>
            <a:r>
              <a:rPr lang="es-PE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s-PE" sz="1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s-PE" sz="1600" dirty="0">
                <a:latin typeface="Arial" pitchFamily="34" charset="0"/>
                <a:cs typeface="Arial" pitchFamily="34" charset="0"/>
              </a:rPr>
              <a:t>El </a:t>
            </a:r>
            <a:r>
              <a:rPr lang="es-PE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intercambio comercial aumentó </a:t>
            </a:r>
            <a:r>
              <a:rPr lang="es-PE" sz="1600" dirty="0" smtClean="0">
                <a:latin typeface="Arial" pitchFamily="34" charset="0"/>
                <a:cs typeface="Arial" pitchFamily="34" charset="0"/>
              </a:rPr>
              <a:t>100.4% </a:t>
            </a:r>
            <a:r>
              <a:rPr lang="es-PE" sz="1600" dirty="0">
                <a:latin typeface="Arial" pitchFamily="34" charset="0"/>
                <a:cs typeface="Arial" pitchFamily="34" charset="0"/>
              </a:rPr>
              <a:t>desde 2009.</a:t>
            </a:r>
          </a:p>
          <a:p>
            <a:endParaRPr lang="es-PE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95536" y="5243716"/>
            <a:ext cx="4320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600" b="1" dirty="0" smtClean="0">
                <a:latin typeface="Arial" pitchFamily="34" charset="0"/>
                <a:cs typeface="Arial" pitchFamily="34" charset="0"/>
              </a:rPr>
              <a:t>En 2012 Israel importó:</a:t>
            </a:r>
          </a:p>
          <a:p>
            <a:r>
              <a:rPr lang="es-PE" sz="1600" dirty="0" smtClean="0">
                <a:latin typeface="Arial" pitchFamily="34" charset="0"/>
                <a:cs typeface="Arial" pitchFamily="34" charset="0"/>
              </a:rPr>
              <a:t>Manzanas </a:t>
            </a:r>
            <a:r>
              <a:rPr lang="es-PE" sz="1600" dirty="0">
                <a:latin typeface="Arial" pitchFamily="34" charset="0"/>
                <a:cs typeface="Arial" pitchFamily="34" charset="0"/>
              </a:rPr>
              <a:t>frescas (US$ 21,533), </a:t>
            </a:r>
            <a:r>
              <a:rPr lang="es-PE" sz="1600" dirty="0" smtClean="0">
                <a:latin typeface="Arial" pitchFamily="34" charset="0"/>
                <a:cs typeface="Arial" pitchFamily="34" charset="0"/>
              </a:rPr>
              <a:t>Maíz </a:t>
            </a:r>
            <a:r>
              <a:rPr lang="es-PE" sz="1600" dirty="0">
                <a:latin typeface="Arial" pitchFamily="34" charset="0"/>
                <a:cs typeface="Arial" pitchFamily="34" charset="0"/>
              </a:rPr>
              <a:t>(US$ 358,861)</a:t>
            </a:r>
          </a:p>
          <a:p>
            <a:endParaRPr lang="es-PE" sz="1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07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79512" y="53752"/>
            <a:ext cx="7056784" cy="1143000"/>
          </a:xfrm>
        </p:spPr>
        <p:txBody>
          <a:bodyPr>
            <a:normAutofit/>
          </a:bodyPr>
          <a:lstStyle/>
          <a:p>
            <a:r>
              <a:rPr lang="es-PE" sz="2800" b="1" dirty="0" smtClean="0">
                <a:latin typeface="Arial" pitchFamily="34" charset="0"/>
                <a:cs typeface="Arial" pitchFamily="34" charset="0"/>
              </a:rPr>
              <a:t>1. Dina</a:t>
            </a:r>
            <a:r>
              <a:rPr lang="es-ES" sz="2800" dirty="0" err="1" smtClean="0">
                <a:latin typeface="Arial" pitchFamily="34" charset="0"/>
                <a:cs typeface="Arial" pitchFamily="34" charset="0"/>
              </a:rPr>
              <a:t>mizar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la agenda de negociaciones comerciales</a:t>
            </a:r>
            <a:endParaRPr lang="es-PE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67544" y="6525344"/>
            <a:ext cx="32403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800" dirty="0" smtClean="0">
                <a:latin typeface="Arial" pitchFamily="34" charset="0"/>
                <a:cs typeface="Arial" pitchFamily="34" charset="0"/>
              </a:rPr>
              <a:t>*Fuente: Banco Mundial </a:t>
            </a:r>
            <a:endParaRPr lang="es-PE" sz="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2983304"/>
              </p:ext>
            </p:extLst>
          </p:nvPr>
        </p:nvGraphicFramePr>
        <p:xfrm>
          <a:off x="441953" y="2060848"/>
          <a:ext cx="4320480" cy="258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14 Rectángulo"/>
          <p:cNvSpPr/>
          <p:nvPr/>
        </p:nvSpPr>
        <p:spPr>
          <a:xfrm>
            <a:off x="5004480" y="2061296"/>
            <a:ext cx="3888000" cy="403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600" b="1" dirty="0" smtClean="0">
                <a:latin typeface="Arial" pitchFamily="34" charset="0"/>
                <a:cs typeface="Arial" pitchFamily="34" charset="0"/>
              </a:rPr>
              <a:t>Marruecos*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s-PE" sz="1600" dirty="0">
                <a:latin typeface="Arial" pitchFamily="34" charset="0"/>
                <a:cs typeface="Arial" pitchFamily="34" charset="0"/>
              </a:rPr>
              <a:t>Población: </a:t>
            </a:r>
            <a:r>
              <a:rPr lang="es-PE" sz="1600" dirty="0" smtClean="0">
                <a:latin typeface="Arial" pitchFamily="34" charset="0"/>
                <a:cs typeface="Arial" pitchFamily="34" charset="0"/>
              </a:rPr>
              <a:t>32,5 millones </a:t>
            </a:r>
            <a:r>
              <a:rPr lang="es-PE" sz="1600" dirty="0">
                <a:latin typeface="Arial" pitchFamily="34" charset="0"/>
                <a:cs typeface="Arial" pitchFamily="34" charset="0"/>
              </a:rPr>
              <a:t>de habitantes</a:t>
            </a:r>
            <a:r>
              <a:rPr lang="es-PE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s-PE" sz="1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s-PE" sz="1600" dirty="0">
                <a:latin typeface="Arial" pitchFamily="34" charset="0"/>
                <a:cs typeface="Arial" pitchFamily="34" charset="0"/>
              </a:rPr>
              <a:t>Var.% PBI: </a:t>
            </a:r>
            <a:r>
              <a:rPr lang="es-PE" sz="1600" dirty="0" smtClean="0">
                <a:latin typeface="Arial" pitchFamily="34" charset="0"/>
                <a:cs typeface="Arial" pitchFamily="34" charset="0"/>
              </a:rPr>
              <a:t>4.43% (2004-2012).</a:t>
            </a:r>
          </a:p>
          <a:p>
            <a:endParaRPr lang="es-PE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s-PE" sz="1600" dirty="0">
                <a:latin typeface="Arial" pitchFamily="34" charset="0"/>
                <a:cs typeface="Arial" pitchFamily="34" charset="0"/>
              </a:rPr>
              <a:t>PBI per cápita: US$ </a:t>
            </a:r>
            <a:r>
              <a:rPr lang="es-PE" sz="1600" dirty="0" smtClean="0">
                <a:latin typeface="Arial" pitchFamily="34" charset="0"/>
                <a:cs typeface="Arial" pitchFamily="34" charset="0"/>
              </a:rPr>
              <a:t>2,902.</a:t>
            </a:r>
          </a:p>
          <a:p>
            <a:endParaRPr lang="es-PE" sz="1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s-PE" sz="1600" dirty="0" smtClean="0">
                <a:latin typeface="Arial" pitchFamily="34" charset="0"/>
                <a:cs typeface="Arial" pitchFamily="34" charset="0"/>
              </a:rPr>
              <a:t>Las </a:t>
            </a:r>
            <a:r>
              <a:rPr lang="es-PE" sz="1600" dirty="0">
                <a:latin typeface="Arial" pitchFamily="34" charset="0"/>
                <a:cs typeface="Arial" pitchFamily="34" charset="0"/>
              </a:rPr>
              <a:t>exportaciones peruanas alcanzaron los US$ </a:t>
            </a:r>
            <a:r>
              <a:rPr lang="es-PE" sz="1600" dirty="0" smtClean="0">
                <a:latin typeface="Arial" pitchFamily="34" charset="0"/>
                <a:cs typeface="Arial" pitchFamily="34" charset="0"/>
              </a:rPr>
              <a:t>21 </a:t>
            </a:r>
            <a:r>
              <a:rPr lang="es-PE" sz="1600" dirty="0">
                <a:latin typeface="Arial" pitchFamily="34" charset="0"/>
                <a:cs typeface="Arial" pitchFamily="34" charset="0"/>
              </a:rPr>
              <a:t>millones </a:t>
            </a:r>
            <a:r>
              <a:rPr lang="es-PE" sz="1600" dirty="0" smtClean="0">
                <a:latin typeface="Arial" pitchFamily="34" charset="0"/>
                <a:cs typeface="Arial" pitchFamily="34" charset="0"/>
              </a:rPr>
              <a:t>(-40%) </a:t>
            </a:r>
            <a:r>
              <a:rPr lang="es-PE" sz="1600" dirty="0">
                <a:latin typeface="Arial" pitchFamily="34" charset="0"/>
                <a:cs typeface="Arial" pitchFamily="34" charset="0"/>
              </a:rPr>
              <a:t>en 2011 y US$ </a:t>
            </a:r>
            <a:r>
              <a:rPr lang="es-PE" sz="1600" dirty="0" smtClean="0">
                <a:latin typeface="Arial" pitchFamily="34" charset="0"/>
                <a:cs typeface="Arial" pitchFamily="34" charset="0"/>
              </a:rPr>
              <a:t>25millones (+19.5%) </a:t>
            </a:r>
            <a:r>
              <a:rPr lang="es-PE" sz="1600" dirty="0">
                <a:latin typeface="Arial" pitchFamily="34" charset="0"/>
                <a:cs typeface="Arial" pitchFamily="34" charset="0"/>
              </a:rPr>
              <a:t>en 2012</a:t>
            </a:r>
            <a:r>
              <a:rPr lang="es-PE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s-PE" sz="1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s-PE" sz="1600" dirty="0">
                <a:latin typeface="Arial" pitchFamily="34" charset="0"/>
                <a:cs typeface="Arial" pitchFamily="34" charset="0"/>
              </a:rPr>
              <a:t>El </a:t>
            </a:r>
            <a:r>
              <a:rPr lang="es-PE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intercambio comercial aumentó </a:t>
            </a:r>
            <a:r>
              <a:rPr lang="es-PE" sz="1600" dirty="0" smtClean="0">
                <a:latin typeface="Arial" pitchFamily="34" charset="0"/>
                <a:cs typeface="Arial" pitchFamily="34" charset="0"/>
              </a:rPr>
              <a:t>178.3% </a:t>
            </a:r>
            <a:r>
              <a:rPr lang="es-PE" sz="1600" dirty="0">
                <a:latin typeface="Arial" pitchFamily="34" charset="0"/>
                <a:cs typeface="Arial" pitchFamily="34" charset="0"/>
              </a:rPr>
              <a:t>desde 2009</a:t>
            </a:r>
            <a:r>
              <a:rPr lang="es-PE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es-PE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95536" y="5243716"/>
            <a:ext cx="4320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600" b="1" dirty="0" smtClean="0">
                <a:latin typeface="Arial" pitchFamily="34" charset="0"/>
                <a:cs typeface="Arial" pitchFamily="34" charset="0"/>
              </a:rPr>
              <a:t>En 2012 Marruecos importó:</a:t>
            </a:r>
          </a:p>
          <a:p>
            <a:r>
              <a:rPr lang="es-PE" sz="1600" dirty="0">
                <a:latin typeface="Arial" pitchFamily="34" charset="0"/>
                <a:cs typeface="Arial" pitchFamily="34" charset="0"/>
              </a:rPr>
              <a:t>Trigo (US$ 1,399,768), café (US$ 102,905)</a:t>
            </a:r>
          </a:p>
        </p:txBody>
      </p:sp>
    </p:spTree>
    <p:extLst>
      <p:ext uri="{BB962C8B-B14F-4D97-AF65-F5344CB8AC3E}">
        <p14:creationId xmlns:p14="http://schemas.microsoft.com/office/powerpoint/2010/main" val="205985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5" b="10649"/>
          <a:stretch/>
        </p:blipFill>
        <p:spPr>
          <a:xfrm>
            <a:off x="229594" y="1556792"/>
            <a:ext cx="3384376" cy="394260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2800" dirty="0">
                <a:latin typeface="Arial" pitchFamily="34" charset="0"/>
                <a:cs typeface="Arial" pitchFamily="34" charset="0"/>
              </a:rPr>
              <a:t>Países </a:t>
            </a:r>
            <a:r>
              <a:rPr lang="es-PE" sz="2800" dirty="0" smtClean="0">
                <a:latin typeface="Arial" pitchFamily="34" charset="0"/>
                <a:cs typeface="Arial" pitchFamily="34" charset="0"/>
              </a:rPr>
              <a:t>árabes</a:t>
            </a:r>
            <a:endParaRPr lang="es-PE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39552" y="5589240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PE" sz="15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es-PE" sz="1500" dirty="0" smtClean="0">
                <a:latin typeface="Arial" pitchFamily="34" charset="0"/>
                <a:cs typeface="Arial" pitchFamily="34" charset="0"/>
              </a:rPr>
              <a:t>Son </a:t>
            </a:r>
            <a:r>
              <a:rPr lang="es-PE" sz="1500" dirty="0">
                <a:latin typeface="Arial" pitchFamily="34" charset="0"/>
                <a:cs typeface="Arial" pitchFamily="34" charset="0"/>
              </a:rPr>
              <a:t>importadores netos de alimentos, por lo que representan una oportunidad para posicionarnos como socios en proveedores de productos agroindustriales y pesqueros, en los que el </a:t>
            </a:r>
            <a:r>
              <a:rPr lang="es-PE" sz="1500" dirty="0" smtClean="0">
                <a:latin typeface="Arial" pitchFamily="34" charset="0"/>
                <a:cs typeface="Arial" pitchFamily="34" charset="0"/>
              </a:rPr>
              <a:t>Perú </a:t>
            </a:r>
            <a:r>
              <a:rPr lang="es-PE" sz="1500" dirty="0">
                <a:latin typeface="Arial" pitchFamily="34" charset="0"/>
                <a:cs typeface="Arial" pitchFamily="34" charset="0"/>
              </a:rPr>
              <a:t>tiene una gran ventaja competitiva.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707904" y="1412776"/>
            <a:ext cx="525658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PE" sz="17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es-PE" sz="1500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s-PE" sz="1500" dirty="0">
                <a:latin typeface="Arial" pitchFamily="34" charset="0"/>
                <a:cs typeface="Arial" pitchFamily="34" charset="0"/>
              </a:rPr>
              <a:t>bloque árabe del ASPA representa un mercado de más de 350 millones de habitantes, con un PBI per cápita promedio por encima de los US$ 8,000</a:t>
            </a:r>
            <a:r>
              <a:rPr lang="es-PE" sz="15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s-PE" sz="15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es-PE" sz="1500" dirty="0" smtClean="0">
                <a:latin typeface="Arial" pitchFamily="34" charset="0"/>
                <a:cs typeface="Arial" pitchFamily="34" charset="0"/>
              </a:rPr>
              <a:t>Han </a:t>
            </a:r>
            <a:r>
              <a:rPr lang="es-PE" sz="1500" dirty="0">
                <a:latin typeface="Arial" pitchFamily="34" charset="0"/>
                <a:cs typeface="Arial" pitchFamily="34" charset="0"/>
              </a:rPr>
              <a:t>invertido US$ 142.6 mil millones en el exterior por lo que hay grandes oportunidades de atraer inversiones a nuestro país</a:t>
            </a:r>
            <a:r>
              <a:rPr lang="es-PE" sz="15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s-PE" sz="16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es-PE" sz="1600" dirty="0">
                <a:latin typeface="Arial" pitchFamily="34" charset="0"/>
                <a:cs typeface="Arial" pitchFamily="34" charset="0"/>
              </a:rPr>
              <a:t>Entre sus miembros, se encuentran países como Qatar y Emiratos Árabes Unidos, cuyo PBI per cápita supera los US$ 45 mil</a:t>
            </a:r>
            <a:r>
              <a:rPr lang="es-PE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s-PE" sz="16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es-PE" sz="1600" dirty="0">
                <a:latin typeface="Arial" pitchFamily="34" charset="0"/>
                <a:cs typeface="Arial" pitchFamily="34" charset="0"/>
              </a:rPr>
              <a:t>Compran al mundo alrededor de US$ 570 mil millones al año, de los cuales el Perú solo le vende US$ 104.4 millones; es decir, un 0.02%, lo que refleja una posibilidad latente para colocar nuestros productos en este mercado.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es-PE" sz="16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endParaRPr lang="es-PE" sz="15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PE" sz="1500" dirty="0" smtClean="0">
                <a:latin typeface="Arial" pitchFamily="34" charset="0"/>
                <a:cs typeface="Arial" pitchFamily="34" charset="0"/>
              </a:rPr>
              <a:t>.</a:t>
            </a:r>
            <a:endParaRPr lang="es-PE" sz="1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12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51520" y="269776"/>
            <a:ext cx="7920880" cy="1143000"/>
          </a:xfrm>
        </p:spPr>
        <p:txBody>
          <a:bodyPr>
            <a:normAutofit/>
          </a:bodyPr>
          <a:lstStyle/>
          <a:p>
            <a:pPr algn="l"/>
            <a:r>
              <a:rPr lang="es-PE" sz="3500" b="1" dirty="0" smtClean="0">
                <a:latin typeface="Arial" pitchFamily="34" charset="0"/>
                <a:cs typeface="Arial" pitchFamily="34" charset="0"/>
              </a:rPr>
              <a:t>Exportaciones del Perú al mundo</a:t>
            </a:r>
            <a:endParaRPr lang="es-PE" sz="35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2293656" y="2996952"/>
            <a:ext cx="4536000" cy="515788"/>
            <a:chOff x="-1165799" y="3793378"/>
            <a:chExt cx="4536000" cy="515788"/>
          </a:xfrm>
        </p:grpSpPr>
        <p:sp>
          <p:nvSpPr>
            <p:cNvPr id="13" name="2 Flecha derecha"/>
            <p:cNvSpPr/>
            <p:nvPr/>
          </p:nvSpPr>
          <p:spPr>
            <a:xfrm rot="20526819">
              <a:off x="-1165799" y="4230355"/>
              <a:ext cx="4536000" cy="78811"/>
            </a:xfrm>
            <a:prstGeom prst="rightArrow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s-PE" sz="1100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4" name="3 CuadroTexto"/>
            <p:cNvSpPr txBox="1"/>
            <p:nvPr/>
          </p:nvSpPr>
          <p:spPr>
            <a:xfrm rot="20607309">
              <a:off x="438343" y="3793378"/>
              <a:ext cx="973802" cy="442227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PE" sz="15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+556%</a:t>
              </a:r>
            </a:p>
          </p:txBody>
        </p:sp>
      </p:grpSp>
      <p:sp>
        <p:nvSpPr>
          <p:cNvPr id="22" name="2 Marcador de contenido"/>
          <p:cNvSpPr txBox="1">
            <a:spLocks/>
          </p:cNvSpPr>
          <p:nvPr/>
        </p:nvSpPr>
        <p:spPr bwMode="auto">
          <a:xfrm>
            <a:off x="446856" y="5589240"/>
            <a:ext cx="8229600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En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2012</a:t>
            </a:r>
            <a:r>
              <a:rPr lang="es-ES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las exportaciones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peruanas alcanzaron alrededor de US$45,000 </a:t>
            </a:r>
            <a:r>
              <a:rPr lang="es-ES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millones, casi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seis veces </a:t>
            </a:r>
            <a:r>
              <a:rPr lang="es-ES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su valor en 2000.</a:t>
            </a:r>
          </a:p>
          <a:p>
            <a:pPr algn="ctr" eaLnBrk="1" hangingPunct="1">
              <a:spcBef>
                <a:spcPct val="20000"/>
              </a:spcBef>
            </a:pPr>
            <a:endParaRPr lang="es-ES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graphicFrame>
        <p:nvGraphicFramePr>
          <p:cNvPr id="8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3348249"/>
              </p:ext>
            </p:extLst>
          </p:nvPr>
        </p:nvGraphicFramePr>
        <p:xfrm>
          <a:off x="1078218" y="1628800"/>
          <a:ext cx="7238198" cy="3934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6352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Imagenes\059 Camino Carretera Central retoqu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1666206" y="1700808"/>
            <a:ext cx="7467600" cy="1296144"/>
          </a:xfrm>
          <a:prstGeom prst="rect">
            <a:avLst/>
          </a:prstGeom>
          <a:solidFill>
            <a:schemeClr val="accent1">
              <a:lumMod val="60000"/>
              <a:lumOff val="40000"/>
              <a:alpha val="63000"/>
            </a:schemeClr>
          </a:solidFill>
          <a:ln>
            <a:noFill/>
          </a:ln>
        </p:spPr>
        <p:txBody>
          <a:bodyPr/>
          <a:lstStyle>
            <a:defPPr>
              <a:defRPr lang="es-PE"/>
            </a:defPPr>
            <a:lvl1pPr algn="ctr">
              <a:spcBef>
                <a:spcPct val="20000"/>
              </a:spcBef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es-ES" sz="2500" dirty="0" smtClean="0">
                <a:latin typeface="Helvetica "/>
              </a:rPr>
              <a:t>2. </a:t>
            </a:r>
            <a:r>
              <a:rPr lang="es-ES" dirty="0">
                <a:effectLst/>
                <a:latin typeface="Helvetica "/>
              </a:rPr>
              <a:t>Potenciar al máximo el proceso de concesiones en puertos, aeropuertos y carreteras para </a:t>
            </a:r>
            <a:r>
              <a:rPr lang="es-ES" dirty="0">
                <a:latin typeface="Helvetica "/>
              </a:rPr>
              <a:t>aumentar la conectividad y reducir costos a exportadores y productores</a:t>
            </a:r>
            <a:r>
              <a:rPr lang="es-ES" dirty="0">
                <a:effectLst/>
                <a:latin typeface="Helvetica "/>
              </a:rPr>
              <a:t>. Acercar más a los pequeños productores a los grandes mercados.</a:t>
            </a:r>
            <a:endParaRPr lang="es-PE" dirty="0">
              <a:effectLst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251520" y="341784"/>
            <a:ext cx="7920880" cy="1143000"/>
          </a:xfrm>
          <a:prstGeom prst="rect">
            <a:avLst/>
          </a:prstGeo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PE" sz="3500" dirty="0" smtClean="0">
                <a:latin typeface="Arial" pitchFamily="34" charset="0"/>
                <a:cs typeface="Arial" pitchFamily="34" charset="0"/>
              </a:rPr>
              <a:t>Agenda pendiente</a:t>
            </a:r>
            <a:endParaRPr lang="es-PE" sz="3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0" y="3933056"/>
            <a:ext cx="6444208" cy="2016224"/>
          </a:xfrm>
          <a:prstGeom prst="rect">
            <a:avLst/>
          </a:prstGeom>
          <a:solidFill>
            <a:schemeClr val="accent3">
              <a:lumMod val="60000"/>
              <a:lumOff val="40000"/>
              <a:alpha val="63000"/>
            </a:schemeClr>
          </a:solidFill>
          <a:ln>
            <a:noFill/>
          </a:ln>
        </p:spPr>
        <p:txBody>
          <a:bodyPr/>
          <a:lstStyle>
            <a:defPPr>
              <a:defRPr lang="es-PE"/>
            </a:defPPr>
            <a:lvl1pPr algn="ctr">
              <a:spcBef>
                <a:spcPct val="20000"/>
              </a:spcBef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pPr marL="285750" indent="-285750" algn="l">
              <a:buFont typeface="Wingdings" pitchFamily="2" charset="2"/>
              <a:buChar char="ü"/>
            </a:pPr>
            <a:r>
              <a:rPr lang="es-PE" sz="1600" dirty="0" smtClean="0"/>
              <a:t>Brecha</a:t>
            </a:r>
            <a:r>
              <a:rPr lang="es-PE" sz="1600" b="0" dirty="0" smtClean="0"/>
              <a:t> </a:t>
            </a:r>
            <a:r>
              <a:rPr lang="es-PE" sz="1600" b="0" dirty="0"/>
              <a:t>de </a:t>
            </a:r>
            <a:r>
              <a:rPr lang="es-PE" sz="1600" b="0" dirty="0" smtClean="0"/>
              <a:t>inversión de </a:t>
            </a:r>
            <a:r>
              <a:rPr lang="es-PE" sz="1600" dirty="0" smtClean="0"/>
              <a:t>infraestructura</a:t>
            </a:r>
            <a:r>
              <a:rPr lang="es-PE" sz="1600" b="0" dirty="0" smtClean="0"/>
              <a:t> 2012-2021: </a:t>
            </a:r>
            <a:r>
              <a:rPr lang="es-PE" dirty="0" smtClean="0"/>
              <a:t>US</a:t>
            </a:r>
            <a:r>
              <a:rPr lang="es-PE" dirty="0"/>
              <a:t>$ 87,975 millones. </a:t>
            </a:r>
            <a:endParaRPr lang="es-PE" dirty="0" smtClean="0"/>
          </a:p>
          <a:p>
            <a:pPr marL="285750" indent="-285750" algn="l">
              <a:buFont typeface="Wingdings" pitchFamily="2" charset="2"/>
              <a:buChar char="ü"/>
            </a:pPr>
            <a:r>
              <a:rPr lang="es-PE" sz="1600" dirty="0" smtClean="0"/>
              <a:t>Brecha</a:t>
            </a:r>
            <a:r>
              <a:rPr lang="es-PE" dirty="0" smtClean="0"/>
              <a:t> </a:t>
            </a:r>
            <a:r>
              <a:rPr lang="es-PE" sz="1600" dirty="0"/>
              <a:t>en</a:t>
            </a:r>
            <a:r>
              <a:rPr lang="es-PE" dirty="0"/>
              <a:t> infraestructura de </a:t>
            </a:r>
            <a:r>
              <a:rPr lang="es-PE" dirty="0" smtClean="0"/>
              <a:t>transporte US</a:t>
            </a:r>
            <a:r>
              <a:rPr lang="es-PE" dirty="0"/>
              <a:t>$ 20,935 millones </a:t>
            </a:r>
            <a:r>
              <a:rPr lang="es-PE" sz="1600" dirty="0">
                <a:effectLst/>
              </a:rPr>
              <a:t>(</a:t>
            </a:r>
            <a:r>
              <a:rPr lang="es-PE" sz="1600" dirty="0"/>
              <a:t>23.8% del total</a:t>
            </a:r>
            <a:r>
              <a:rPr lang="es-PE" sz="1600" dirty="0" smtClean="0"/>
              <a:t>)</a:t>
            </a:r>
            <a:r>
              <a:rPr lang="es-PE" sz="1600" b="0" dirty="0"/>
              <a:t>.</a:t>
            </a:r>
            <a:endParaRPr lang="es-PE" sz="1600" dirty="0" smtClean="0"/>
          </a:p>
          <a:p>
            <a:pPr marL="285750" indent="-285750" algn="l">
              <a:buFont typeface="Wingdings" pitchFamily="2" charset="2"/>
              <a:buChar char="ü"/>
            </a:pPr>
            <a:r>
              <a:rPr lang="es-PE" sz="1600" b="0" dirty="0" smtClean="0"/>
              <a:t>Transporte: US</a:t>
            </a:r>
            <a:r>
              <a:rPr lang="es-PE" sz="1600" b="0" dirty="0"/>
              <a:t>$ 12,791 millones </a:t>
            </a:r>
            <a:r>
              <a:rPr lang="es-PE" sz="1600" b="0" dirty="0" smtClean="0"/>
              <a:t>en redes </a:t>
            </a:r>
            <a:r>
              <a:rPr lang="es-PE" sz="1600" b="0" dirty="0"/>
              <a:t>viales, US$ 7,308 </a:t>
            </a:r>
            <a:r>
              <a:rPr lang="es-PE" sz="1600" b="0" dirty="0" smtClean="0"/>
              <a:t>en </a:t>
            </a:r>
            <a:r>
              <a:rPr lang="es-PE" sz="1600" b="0" dirty="0"/>
              <a:t>ferrocarriles, US$ 708 millones </a:t>
            </a:r>
            <a:r>
              <a:rPr lang="es-PE" sz="1600" b="0" dirty="0" smtClean="0"/>
              <a:t>en </a:t>
            </a:r>
            <a:r>
              <a:rPr lang="es-PE" sz="1600" b="0" dirty="0"/>
              <a:t>puertos y US$ 128 </a:t>
            </a:r>
            <a:r>
              <a:rPr lang="es-PE" sz="1600" b="0" dirty="0" smtClean="0"/>
              <a:t>millones en aeropuertos</a:t>
            </a:r>
            <a:r>
              <a:rPr lang="es-PE" sz="1600" b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15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Imagenes\Comex\Semanario\freighter1b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4166057" y="3501008"/>
            <a:ext cx="5031394" cy="576064"/>
          </a:xfrm>
          <a:prstGeom prst="rect">
            <a:avLst/>
          </a:prstGeom>
          <a:solidFill>
            <a:schemeClr val="accent1">
              <a:lumMod val="60000"/>
              <a:lumOff val="40000"/>
              <a:alpha val="63000"/>
            </a:schemeClr>
          </a:solidFill>
          <a:ln>
            <a:noFill/>
          </a:ln>
        </p:spPr>
        <p:txBody>
          <a:bodyPr/>
          <a:lstStyle>
            <a:defPPr>
              <a:defRPr lang="es-PE"/>
            </a:defPPr>
            <a:lvl1pPr algn="ctr">
              <a:spcBef>
                <a:spcPct val="20000"/>
              </a:spcBef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pPr algn="l"/>
            <a:r>
              <a:rPr lang="es-ES" dirty="0">
                <a:effectLst/>
              </a:rPr>
              <a:t>4. Promover el </a:t>
            </a:r>
            <a:r>
              <a:rPr lang="es-ES" dirty="0"/>
              <a:t>Mercado de Cabotaje</a:t>
            </a:r>
            <a:endParaRPr lang="es-PE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251520" y="341784"/>
            <a:ext cx="7920880" cy="1143000"/>
          </a:xfrm>
          <a:prstGeom prst="rect">
            <a:avLst/>
          </a:prstGeo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PE" sz="3500" dirty="0" smtClean="0">
                <a:latin typeface="Arial" pitchFamily="34" charset="0"/>
                <a:cs typeface="Arial" pitchFamily="34" charset="0"/>
              </a:rPr>
              <a:t>Agenda pendiente</a:t>
            </a:r>
            <a:endParaRPr lang="es-PE" sz="3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1703746" y="1484784"/>
            <a:ext cx="7467600" cy="1296144"/>
          </a:xfrm>
          <a:prstGeom prst="rect">
            <a:avLst/>
          </a:prstGeom>
          <a:solidFill>
            <a:schemeClr val="accent1">
              <a:lumMod val="60000"/>
              <a:lumOff val="40000"/>
              <a:alpha val="63000"/>
            </a:schemeClr>
          </a:solidFill>
          <a:ln>
            <a:noFill/>
          </a:ln>
        </p:spPr>
        <p:txBody>
          <a:bodyPr/>
          <a:lstStyle>
            <a:defPPr>
              <a:defRPr lang="es-PE"/>
            </a:defPPr>
            <a:lvl1pPr algn="ctr">
              <a:spcBef>
                <a:spcPct val="20000"/>
              </a:spcBef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es-ES" sz="2500" dirty="0">
                <a:latin typeface="Helvetica "/>
              </a:rPr>
              <a:t>3. </a:t>
            </a:r>
            <a:r>
              <a:rPr lang="es-ES" dirty="0">
                <a:latin typeface="Helvetica "/>
              </a:rPr>
              <a:t>MINCETUR </a:t>
            </a:r>
            <a:r>
              <a:rPr lang="es-ES" dirty="0">
                <a:effectLst/>
                <a:latin typeface="Helvetica "/>
              </a:rPr>
              <a:t>debe liderar una iniciativa y decisión política para </a:t>
            </a:r>
            <a:r>
              <a:rPr lang="es-ES" dirty="0">
                <a:latin typeface="Helvetica "/>
              </a:rPr>
              <a:t>fortalecer </a:t>
            </a:r>
            <a:r>
              <a:rPr lang="es-ES" dirty="0">
                <a:effectLst/>
                <a:latin typeface="Helvetica "/>
              </a:rPr>
              <a:t>los equipos en l</a:t>
            </a:r>
            <a:r>
              <a:rPr lang="es-ES" dirty="0">
                <a:latin typeface="Helvetica "/>
              </a:rPr>
              <a:t>as instituciones clave para el desarrollo y facilitación del comercio en Perú: DIGESA, SENASA, ITP, INIA, INDECI y DIGEMID, entre otras.</a:t>
            </a:r>
            <a:endParaRPr lang="es-PE" dirty="0">
              <a:effectLst/>
            </a:endParaRPr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0" y="5373216"/>
            <a:ext cx="6444208" cy="1296144"/>
          </a:xfrm>
          <a:prstGeom prst="rect">
            <a:avLst/>
          </a:prstGeom>
          <a:solidFill>
            <a:schemeClr val="accent3">
              <a:lumMod val="60000"/>
              <a:lumOff val="40000"/>
              <a:alpha val="63000"/>
            </a:schemeClr>
          </a:solidFill>
          <a:ln>
            <a:noFill/>
          </a:ln>
        </p:spPr>
        <p:txBody>
          <a:bodyPr/>
          <a:lstStyle>
            <a:defPPr>
              <a:defRPr lang="es-PE"/>
            </a:defPPr>
            <a:lvl1pPr algn="ctr">
              <a:spcBef>
                <a:spcPct val="20000"/>
              </a:spcBef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pPr algn="l"/>
            <a:r>
              <a:rPr lang="es-PE" b="0" dirty="0" smtClean="0">
                <a:effectLst/>
              </a:rPr>
              <a:t>5. Mejorar las condiciones del </a:t>
            </a:r>
            <a:r>
              <a:rPr lang="es-PE" dirty="0" smtClean="0"/>
              <a:t>Comercio Transfronterizo. Según el </a:t>
            </a:r>
            <a:r>
              <a:rPr lang="es-PE" dirty="0"/>
              <a:t>Doing Business 2014</a:t>
            </a:r>
            <a:r>
              <a:rPr lang="es-PE" b="0" dirty="0">
                <a:effectLst/>
              </a:rPr>
              <a:t>, caímos 6 posiciones, respecto a la calificación obtenida en el ranking de </a:t>
            </a:r>
            <a:r>
              <a:rPr lang="es-PE" b="0" dirty="0" smtClean="0">
                <a:effectLst/>
              </a:rPr>
              <a:t>2013 en este indicador. </a:t>
            </a:r>
            <a:r>
              <a:rPr lang="es-PE" dirty="0"/>
              <a:t>P</a:t>
            </a:r>
            <a:r>
              <a:rPr lang="es-PE" dirty="0" smtClean="0"/>
              <a:t>asamos del puesto 49 al </a:t>
            </a:r>
            <a:r>
              <a:rPr lang="es-PE" dirty="0"/>
              <a:t>56</a:t>
            </a:r>
            <a:r>
              <a:rPr lang="es-PE" b="0" dirty="0">
                <a:effectLst/>
              </a:rPr>
              <a:t>. </a:t>
            </a:r>
            <a:endParaRPr lang="es-PE" b="0" dirty="0"/>
          </a:p>
        </p:txBody>
      </p:sp>
    </p:spTree>
    <p:extLst>
      <p:ext uri="{BB962C8B-B14F-4D97-AF65-F5344CB8AC3E}">
        <p14:creationId xmlns:p14="http://schemas.microsoft.com/office/powerpoint/2010/main" val="379006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38" b="10763"/>
          <a:stretch/>
        </p:blipFill>
        <p:spPr>
          <a:xfrm>
            <a:off x="-3224" y="999459"/>
            <a:ext cx="9147223" cy="6081825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251520" y="341784"/>
            <a:ext cx="7920880" cy="1143000"/>
          </a:xfrm>
          <a:prstGeom prst="rect">
            <a:avLst/>
          </a:prstGeo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PE" sz="3500" dirty="0" smtClean="0">
                <a:latin typeface="Arial" pitchFamily="34" charset="0"/>
                <a:cs typeface="Arial" pitchFamily="34" charset="0"/>
              </a:rPr>
              <a:t>Agenda pendiente</a:t>
            </a:r>
            <a:endParaRPr lang="es-PE" sz="3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1703746" y="1484784"/>
            <a:ext cx="7467600" cy="1872208"/>
          </a:xfrm>
          <a:prstGeom prst="rect">
            <a:avLst/>
          </a:prstGeom>
          <a:solidFill>
            <a:schemeClr val="accent1">
              <a:lumMod val="60000"/>
              <a:lumOff val="40000"/>
              <a:alpha val="63000"/>
            </a:schemeClr>
          </a:solidFill>
          <a:ln>
            <a:noFill/>
          </a:ln>
        </p:spPr>
        <p:txBody>
          <a:bodyPr/>
          <a:lstStyle>
            <a:defPPr>
              <a:defRPr lang="es-PE"/>
            </a:defPPr>
            <a:lvl1pPr algn="ctr">
              <a:spcBef>
                <a:spcPct val="20000"/>
              </a:spcBef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pPr algn="l"/>
            <a:r>
              <a:rPr lang="es-ES" dirty="0" smtClean="0">
                <a:latin typeface="Helvetica "/>
              </a:rPr>
              <a:t>6. </a:t>
            </a:r>
            <a:r>
              <a:rPr lang="es-ES" b="0" dirty="0" smtClean="0">
                <a:latin typeface="Helvetica "/>
              </a:rPr>
              <a:t>Promover</a:t>
            </a:r>
            <a:r>
              <a:rPr lang="es-ES" dirty="0" smtClean="0">
                <a:latin typeface="Helvetica "/>
              </a:rPr>
              <a:t> oficinas comerciales en el exterior:</a:t>
            </a:r>
            <a:endParaRPr lang="es-PE" dirty="0">
              <a:effectLst/>
            </a:endParaRPr>
          </a:p>
          <a:p>
            <a:pPr algn="l"/>
            <a:r>
              <a:rPr lang="es-PE" b="0" dirty="0" smtClean="0">
                <a:effectLst/>
              </a:rPr>
              <a:t>Se necesita a la brevedad del </a:t>
            </a:r>
            <a:r>
              <a:rPr lang="es-PE" b="0" dirty="0">
                <a:effectLst/>
              </a:rPr>
              <a:t>respaldo de oficinas con mayor </a:t>
            </a:r>
            <a:r>
              <a:rPr lang="es-PE" b="0" dirty="0" smtClean="0">
                <a:effectLst/>
              </a:rPr>
              <a:t>dinamismo con la </a:t>
            </a:r>
            <a:r>
              <a:rPr lang="es-PE" b="0" dirty="0">
                <a:effectLst/>
              </a:rPr>
              <a:t>participación de las entidades públicas y privadas relacionadas al comercio </a:t>
            </a:r>
            <a:r>
              <a:rPr lang="es-PE" b="0" dirty="0" smtClean="0">
                <a:effectLst/>
              </a:rPr>
              <a:t>exterior. </a:t>
            </a:r>
          </a:p>
          <a:p>
            <a:pPr algn="l"/>
            <a:r>
              <a:rPr lang="es-ES" b="0" dirty="0" smtClean="0">
                <a:effectLst/>
              </a:rPr>
              <a:t>Recientemente Perú abrió una </a:t>
            </a:r>
            <a:r>
              <a:rPr lang="es-ES" dirty="0" smtClean="0"/>
              <a:t>Oficina </a:t>
            </a:r>
            <a:r>
              <a:rPr lang="es-ES" dirty="0"/>
              <a:t>Comercial en Nueva </a:t>
            </a:r>
            <a:r>
              <a:rPr lang="es-ES" dirty="0" smtClean="0"/>
              <a:t>Delhi. </a:t>
            </a:r>
            <a:r>
              <a:rPr lang="es-ES" b="0" dirty="0" smtClean="0"/>
              <a:t> Sin un TLC con la India ésta será subutilizada.</a:t>
            </a:r>
            <a:endParaRPr lang="es-PE" b="0" dirty="0"/>
          </a:p>
          <a:p>
            <a:pPr algn="l"/>
            <a:r>
              <a:rPr lang="es-PE" b="0" dirty="0">
                <a:effectLst/>
              </a:rPr>
              <a:t> </a:t>
            </a:r>
          </a:p>
          <a:p>
            <a:pPr algn="l"/>
            <a:endParaRPr lang="es-ES" dirty="0" smtClean="0">
              <a:latin typeface="Helvetica "/>
            </a:endParaRPr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0" y="4077072"/>
            <a:ext cx="6228184" cy="2160240"/>
          </a:xfrm>
          <a:prstGeom prst="rect">
            <a:avLst/>
          </a:prstGeom>
          <a:solidFill>
            <a:schemeClr val="accent3">
              <a:lumMod val="60000"/>
              <a:lumOff val="40000"/>
              <a:alpha val="63000"/>
            </a:schemeClr>
          </a:solidFill>
          <a:ln>
            <a:noFill/>
          </a:ln>
        </p:spPr>
        <p:txBody>
          <a:bodyPr/>
          <a:lstStyle>
            <a:defPPr>
              <a:defRPr lang="es-PE"/>
            </a:defPPr>
            <a:lvl1pPr algn="ctr">
              <a:spcBef>
                <a:spcPct val="20000"/>
              </a:spcBef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pPr algn="l"/>
            <a:r>
              <a:rPr lang="es-PE" b="0" dirty="0" smtClean="0"/>
              <a:t>7</a:t>
            </a:r>
            <a:r>
              <a:rPr lang="es-PE" sz="1600" b="0" dirty="0" smtClean="0"/>
              <a:t>. </a:t>
            </a:r>
            <a:r>
              <a:rPr lang="es-PE" sz="1600" dirty="0" smtClean="0"/>
              <a:t>Flexibilidad en el mercado laboral y tributario:</a:t>
            </a:r>
          </a:p>
          <a:p>
            <a:pPr marL="180975" algn="l"/>
            <a:r>
              <a:rPr lang="es-PE" sz="1600" dirty="0"/>
              <a:t> </a:t>
            </a:r>
            <a:r>
              <a:rPr lang="es-PE" sz="1600" dirty="0" smtClean="0"/>
              <a:t>Mercado laboral: </a:t>
            </a:r>
            <a:r>
              <a:rPr lang="es-PE" sz="1600" b="0" dirty="0">
                <a:effectLst/>
              </a:rPr>
              <a:t>Cada vez resulta más costosa la contratación y el </a:t>
            </a:r>
            <a:r>
              <a:rPr lang="es-PE" sz="1600" b="0" dirty="0" smtClean="0">
                <a:effectLst/>
              </a:rPr>
              <a:t>movimiento </a:t>
            </a:r>
            <a:r>
              <a:rPr lang="es-PE" sz="1600" b="0" dirty="0">
                <a:effectLst/>
              </a:rPr>
              <a:t>de los </a:t>
            </a:r>
            <a:r>
              <a:rPr lang="es-PE" sz="1600" b="0" dirty="0" smtClean="0">
                <a:effectLst/>
              </a:rPr>
              <a:t>trabajadores. </a:t>
            </a:r>
            <a:r>
              <a:rPr lang="es-PE" sz="1600" b="0" dirty="0">
                <a:effectLst/>
              </a:rPr>
              <a:t>S</a:t>
            </a:r>
            <a:r>
              <a:rPr lang="es-PE" sz="1600" b="0" dirty="0" smtClean="0">
                <a:effectLst/>
              </a:rPr>
              <a:t>e </a:t>
            </a:r>
            <a:r>
              <a:rPr lang="es-PE" sz="1600" b="0" dirty="0">
                <a:effectLst/>
              </a:rPr>
              <a:t>debe reducir los costos de ser formal y mejorar la detección de las empresas que incumplen </a:t>
            </a:r>
            <a:r>
              <a:rPr lang="es-PE" sz="1600" b="0" dirty="0" smtClean="0">
                <a:effectLst/>
              </a:rPr>
              <a:t>los regímenes.</a:t>
            </a:r>
          </a:p>
          <a:p>
            <a:pPr marL="180975" algn="l"/>
            <a:r>
              <a:rPr lang="es-PE" sz="1600" dirty="0"/>
              <a:t>Rigidez tributaria: </a:t>
            </a:r>
            <a:r>
              <a:rPr lang="es-PE" sz="1600" dirty="0" smtClean="0"/>
              <a:t>alta carga impositiva</a:t>
            </a:r>
            <a:r>
              <a:rPr lang="es-PE" sz="1600" dirty="0" smtClean="0">
                <a:effectLst/>
              </a:rPr>
              <a:t>, sin ningún incentivo</a:t>
            </a:r>
            <a:r>
              <a:rPr lang="es-PE" sz="1600" dirty="0" smtClean="0"/>
              <a:t> </a:t>
            </a:r>
            <a:r>
              <a:rPr lang="es-PE" sz="1600" dirty="0" smtClean="0">
                <a:effectLst/>
              </a:rPr>
              <a:t>por</a:t>
            </a:r>
            <a:r>
              <a:rPr lang="es-PE" sz="1600" dirty="0" smtClean="0"/>
              <a:t> ampliar la base tributaria, </a:t>
            </a:r>
            <a:r>
              <a:rPr lang="es-PE" sz="1600" dirty="0" smtClean="0">
                <a:effectLst/>
              </a:rPr>
              <a:t>sino una mayor fiscalización a los ya formales.</a:t>
            </a:r>
            <a:endParaRPr lang="es-PE" sz="1600" dirty="0">
              <a:effectLst/>
            </a:endParaRPr>
          </a:p>
          <a:p>
            <a:pPr algn="l"/>
            <a:endParaRPr lang="es-PE" sz="1600" dirty="0"/>
          </a:p>
        </p:txBody>
      </p:sp>
    </p:spTree>
    <p:extLst>
      <p:ext uri="{BB962C8B-B14F-4D97-AF65-F5344CB8AC3E}">
        <p14:creationId xmlns:p14="http://schemas.microsoft.com/office/powerpoint/2010/main" val="294946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2060848"/>
            <a:ext cx="7772400" cy="1470025"/>
          </a:xfrm>
        </p:spPr>
        <p:txBody>
          <a:bodyPr>
            <a:normAutofit/>
          </a:bodyPr>
          <a:lstStyle/>
          <a:p>
            <a:pPr algn="r"/>
            <a:r>
              <a:rPr lang="es-PE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Agenda Comercial: p</a:t>
            </a:r>
            <a:r>
              <a:rPr lang="es-PE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resente y futuro</a:t>
            </a:r>
            <a:endParaRPr lang="es-PE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606" y="548680"/>
            <a:ext cx="2958274" cy="917882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-6696" y="4941168"/>
            <a:ext cx="9150696" cy="43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35696" y="4005064"/>
            <a:ext cx="6400800" cy="1752600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es-P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Eduardo Ferreyros</a:t>
            </a:r>
          </a:p>
          <a:p>
            <a:pPr algn="r">
              <a:defRPr/>
            </a:pPr>
            <a:endParaRPr lang="es-PE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es-P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Gerente </a:t>
            </a:r>
            <a:r>
              <a:rPr lang="es-P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General</a:t>
            </a:r>
            <a:endParaRPr lang="es-PE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54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7975940"/>
              </p:ext>
            </p:extLst>
          </p:nvPr>
        </p:nvGraphicFramePr>
        <p:xfrm>
          <a:off x="0" y="2060848"/>
          <a:ext cx="504056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79512" y="53752"/>
            <a:ext cx="7920880" cy="1143000"/>
          </a:xfrm>
        </p:spPr>
        <p:txBody>
          <a:bodyPr>
            <a:normAutofit/>
          </a:bodyPr>
          <a:lstStyle/>
          <a:p>
            <a:pPr algn="l"/>
            <a:r>
              <a:rPr lang="es-PE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PE" sz="2800" b="1" dirty="0" smtClean="0">
                <a:latin typeface="Arial" pitchFamily="34" charset="0"/>
                <a:cs typeface="Arial" pitchFamily="34" charset="0"/>
              </a:rPr>
              <a:t> ¿Con quien comercia el Perú?</a:t>
            </a:r>
            <a:endParaRPr lang="es-PE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83568" y="5589240"/>
            <a:ext cx="26642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800" dirty="0" smtClean="0">
                <a:latin typeface="Arial" pitchFamily="34" charset="0"/>
                <a:cs typeface="Arial" pitchFamily="34" charset="0"/>
              </a:rPr>
              <a:t>Fuente: SUNAT. Elaboración: COMEXPERU.</a:t>
            </a:r>
            <a:endParaRPr lang="es-PE" sz="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9017670"/>
              </p:ext>
            </p:extLst>
          </p:nvPr>
        </p:nvGraphicFramePr>
        <p:xfrm>
          <a:off x="4355976" y="2060268"/>
          <a:ext cx="468052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8021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3500" dirty="0" smtClean="0">
                <a:latin typeface="Arial" pitchFamily="34" charset="0"/>
                <a:cs typeface="Arial" pitchFamily="34" charset="0"/>
              </a:rPr>
              <a:t>Acuerdos comerciales</a:t>
            </a:r>
            <a:endParaRPr lang="es-PE" sz="3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32512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4414838"/>
            <a:ext cx="3505200" cy="244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4418013"/>
            <a:ext cx="3200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25609"/>
          </a:xfrm>
        </p:spPr>
        <p:txBody>
          <a:bodyPr>
            <a:normAutofit/>
          </a:bodyPr>
          <a:lstStyle/>
          <a:p>
            <a:r>
              <a:rPr lang="es-PE" sz="2200" dirty="0" smtClean="0">
                <a:latin typeface="Arial" pitchFamily="34" charset="0"/>
                <a:cs typeface="Arial" pitchFamily="34" charset="0"/>
              </a:rPr>
              <a:t>19 acuerdos comerciales vigentes y un arancel promedio del 2%.</a:t>
            </a:r>
          </a:p>
          <a:p>
            <a:pPr marL="118872" indent="0">
              <a:buNone/>
            </a:pPr>
            <a:endParaRPr lang="es-PE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es-PE" sz="2200" dirty="0" smtClean="0">
                <a:latin typeface="Arial" pitchFamily="34" charset="0"/>
                <a:cs typeface="Arial" pitchFamily="34" charset="0"/>
              </a:rPr>
              <a:t>2 acuerdos por entrar en vigencia </a:t>
            </a:r>
            <a:r>
              <a:rPr lang="es-PE" sz="1800" dirty="0" smtClean="0">
                <a:latin typeface="Arial" pitchFamily="34" charset="0"/>
                <a:cs typeface="Arial" pitchFamily="34" charset="0"/>
              </a:rPr>
              <a:t>(Guatemala y </a:t>
            </a:r>
            <a:r>
              <a:rPr lang="es-PE" sz="1800" dirty="0">
                <a:latin typeface="Arial" pitchFamily="34" charset="0"/>
                <a:cs typeface="Arial" pitchFamily="34" charset="0"/>
              </a:rPr>
              <a:t>Alianza del Pacífico)</a:t>
            </a:r>
          </a:p>
          <a:p>
            <a:pPr marL="118872" indent="0">
              <a:buNone/>
            </a:pPr>
            <a:endParaRPr lang="es-PE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es-PE" sz="2200" dirty="0" smtClean="0">
                <a:latin typeface="Arial" pitchFamily="34" charset="0"/>
                <a:cs typeface="Arial" pitchFamily="34" charset="0"/>
              </a:rPr>
              <a:t>4 acuerdos en negociación </a:t>
            </a:r>
            <a:r>
              <a:rPr lang="es-PE" sz="1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s-PE" sz="1800" dirty="0">
                <a:latin typeface="Arial" pitchFamily="34" charset="0"/>
                <a:cs typeface="Arial" pitchFamily="34" charset="0"/>
              </a:rPr>
              <a:t>Programa DOHA para el desarrollo, TPP, </a:t>
            </a:r>
            <a:r>
              <a:rPr lang="es-PE" sz="1800" dirty="0" smtClean="0">
                <a:latin typeface="Arial" pitchFamily="34" charset="0"/>
                <a:cs typeface="Arial" pitchFamily="34" charset="0"/>
              </a:rPr>
              <a:t>Honduras y </a:t>
            </a:r>
            <a:r>
              <a:rPr lang="es-PE" sz="1800" dirty="0">
                <a:latin typeface="Arial" pitchFamily="34" charset="0"/>
                <a:cs typeface="Arial" pitchFamily="34" charset="0"/>
              </a:rPr>
              <a:t>El </a:t>
            </a:r>
            <a:r>
              <a:rPr lang="es-PE" sz="1800" dirty="0" smtClean="0">
                <a:latin typeface="Arial" pitchFamily="34" charset="0"/>
                <a:cs typeface="Arial" pitchFamily="34" charset="0"/>
              </a:rPr>
              <a:t>Salvador)</a:t>
            </a:r>
            <a:endParaRPr lang="es-PE" sz="1800" dirty="0">
              <a:latin typeface="Arial" pitchFamily="34" charset="0"/>
              <a:cs typeface="Arial" pitchFamily="34" charset="0"/>
            </a:endParaRPr>
          </a:p>
          <a:p>
            <a:endParaRPr lang="es-PE" sz="2200" dirty="0" smtClean="0">
              <a:latin typeface="Arial" pitchFamily="34" charset="0"/>
              <a:cs typeface="Arial" pitchFamily="34" charset="0"/>
            </a:endParaRPr>
          </a:p>
          <a:p>
            <a:pPr marL="118872" indent="0">
              <a:buNone/>
            </a:pPr>
            <a:endParaRPr lang="es-PE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9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-108520" y="-18256"/>
            <a:ext cx="7848872" cy="1143000"/>
          </a:xfr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s-PE" sz="3500" dirty="0">
                <a:latin typeface="Arial" pitchFamily="34" charset="0"/>
                <a:cs typeface="Arial" pitchFamily="34" charset="0"/>
              </a:rPr>
              <a:t>  Mapa de acuerdos comerciales</a:t>
            </a:r>
          </a:p>
        </p:txBody>
      </p:sp>
      <p:pic>
        <p:nvPicPr>
          <p:cNvPr id="1026" name="Picture 2" descr="D:\Imagenes\mapa de Acuerdos comerciales del Perú (Retoque Final)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24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115616" y="4509120"/>
            <a:ext cx="864096" cy="144016"/>
          </a:xfrm>
          <a:prstGeom prst="rect">
            <a:avLst/>
          </a:prstGeom>
          <a:solidFill>
            <a:srgbClr val="91AFDB"/>
          </a:solidFill>
          <a:ln>
            <a:solidFill>
              <a:srgbClr val="91AF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5 Rectángulo"/>
          <p:cNvSpPr/>
          <p:nvPr/>
        </p:nvSpPr>
        <p:spPr>
          <a:xfrm>
            <a:off x="1979711" y="4367144"/>
            <a:ext cx="110097" cy="141976"/>
          </a:xfrm>
          <a:prstGeom prst="rect">
            <a:avLst/>
          </a:prstGeom>
          <a:solidFill>
            <a:srgbClr val="91AFDB"/>
          </a:solidFill>
          <a:ln>
            <a:solidFill>
              <a:srgbClr val="91AF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9960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1772815"/>
            <a:ext cx="5040560" cy="2223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323528" y="4005064"/>
            <a:ext cx="8424936" cy="3600400"/>
          </a:xfrm>
        </p:spPr>
        <p:txBody>
          <a:bodyPr>
            <a:noAutofit/>
          </a:bodyPr>
          <a:lstStyle/>
          <a:p>
            <a:pPr lvl="1">
              <a:buClrTx/>
              <a:buFont typeface="Wingdings" pitchFamily="2" charset="2"/>
              <a:buChar char="q"/>
            </a:pPr>
            <a:r>
              <a:rPr lang="es-PE" sz="1800" dirty="0" smtClean="0">
                <a:latin typeface="Arial" pitchFamily="34" charset="0"/>
                <a:cs typeface="Arial" pitchFamily="34" charset="0"/>
              </a:rPr>
              <a:t>PBI</a:t>
            </a:r>
            <a:r>
              <a:rPr lang="es-PE" sz="1800" dirty="0">
                <a:latin typeface="Arial" pitchFamily="34" charset="0"/>
                <a:cs typeface="Arial" pitchFamily="34" charset="0"/>
              </a:rPr>
              <a:t>: </a:t>
            </a:r>
            <a:r>
              <a:rPr lang="es-PE" sz="1800" dirty="0" smtClean="0">
                <a:latin typeface="Arial" pitchFamily="34" charset="0"/>
                <a:cs typeface="Arial" pitchFamily="34" charset="0"/>
              </a:rPr>
              <a:t>aproximadamente US</a:t>
            </a:r>
            <a:r>
              <a:rPr lang="es-PE" sz="1800" dirty="0">
                <a:latin typeface="Arial" pitchFamily="34" charset="0"/>
                <a:cs typeface="Arial" pitchFamily="34" charset="0"/>
              </a:rPr>
              <a:t>$ 1,907 </a:t>
            </a:r>
            <a:r>
              <a:rPr lang="es-PE" sz="1800" dirty="0" smtClean="0">
                <a:latin typeface="Arial" pitchFamily="34" charset="0"/>
                <a:cs typeface="Arial" pitchFamily="34" charset="0"/>
              </a:rPr>
              <a:t>billones</a:t>
            </a:r>
          </a:p>
          <a:p>
            <a:pPr lvl="1">
              <a:buClrTx/>
              <a:buFont typeface="Wingdings" pitchFamily="2" charset="2"/>
              <a:buChar char="q"/>
            </a:pPr>
            <a:r>
              <a:rPr lang="es-PE" sz="1800" b="1" dirty="0" smtClean="0">
                <a:latin typeface="Arial" pitchFamily="34" charset="0"/>
                <a:cs typeface="Arial" pitchFamily="34" charset="0"/>
              </a:rPr>
              <a:t>Novena </a:t>
            </a:r>
            <a:r>
              <a:rPr lang="es-PE" sz="1800" b="1" dirty="0">
                <a:latin typeface="Arial" pitchFamily="34" charset="0"/>
                <a:cs typeface="Arial" pitchFamily="34" charset="0"/>
              </a:rPr>
              <a:t>economía </a:t>
            </a:r>
            <a:r>
              <a:rPr lang="es-PE" sz="1800" dirty="0">
                <a:latin typeface="Arial" pitchFamily="34" charset="0"/>
                <a:cs typeface="Arial" pitchFamily="34" charset="0"/>
              </a:rPr>
              <a:t>del mundo (2,7% PBI</a:t>
            </a:r>
            <a:r>
              <a:rPr lang="es-PE" sz="1800" dirty="0" smtClean="0">
                <a:latin typeface="Arial" pitchFamily="34" charset="0"/>
                <a:cs typeface="Arial" pitchFamily="34" charset="0"/>
              </a:rPr>
              <a:t>) y segunda de América Latina y el Caribe (34% PBI) y</a:t>
            </a:r>
          </a:p>
          <a:p>
            <a:pPr lvl="1">
              <a:buClrTx/>
              <a:buFont typeface="Wingdings" pitchFamily="2" charset="2"/>
              <a:buChar char="q"/>
            </a:pPr>
            <a:r>
              <a:rPr lang="es-PE" sz="1800" dirty="0" smtClean="0">
                <a:latin typeface="Arial" pitchFamily="34" charset="0"/>
                <a:cs typeface="Arial" pitchFamily="34" charset="0"/>
              </a:rPr>
              <a:t>Población</a:t>
            </a:r>
            <a:r>
              <a:rPr lang="es-PE" sz="1800" dirty="0">
                <a:latin typeface="Arial" pitchFamily="34" charset="0"/>
                <a:cs typeface="Arial" pitchFamily="34" charset="0"/>
              </a:rPr>
              <a:t>: 35.8% de ALC </a:t>
            </a:r>
            <a:r>
              <a:rPr lang="es-PE" sz="1800" dirty="0" smtClean="0">
                <a:latin typeface="Arial" pitchFamily="34" charset="0"/>
                <a:cs typeface="Arial" pitchFamily="34" charset="0"/>
              </a:rPr>
              <a:t>(210 </a:t>
            </a:r>
            <a:r>
              <a:rPr lang="es-PE" sz="1800" dirty="0">
                <a:latin typeface="Arial" pitchFamily="34" charset="0"/>
                <a:cs typeface="Arial" pitchFamily="34" charset="0"/>
              </a:rPr>
              <a:t>millones habitantes aproximadamente</a:t>
            </a:r>
            <a:r>
              <a:rPr lang="es-PE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buClrTx/>
              <a:buFont typeface="Wingdings" pitchFamily="2" charset="2"/>
              <a:buChar char="q"/>
            </a:pPr>
            <a:r>
              <a:rPr lang="es-PE" sz="1800" dirty="0" smtClean="0">
                <a:latin typeface="Arial" pitchFamily="34" charset="0"/>
                <a:cs typeface="Arial" pitchFamily="34" charset="0"/>
              </a:rPr>
              <a:t>Comercio</a:t>
            </a:r>
            <a:r>
              <a:rPr lang="es-PE" sz="1800" dirty="0">
                <a:latin typeface="Arial" pitchFamily="34" charset="0"/>
                <a:cs typeface="Arial" pitchFamily="34" charset="0"/>
              </a:rPr>
              <a:t>: Representa el 51.3% del Comercio de </a:t>
            </a:r>
            <a:r>
              <a:rPr lang="es-PE" sz="1800" dirty="0" smtClean="0">
                <a:latin typeface="Arial" pitchFamily="34" charset="0"/>
                <a:cs typeface="Arial" pitchFamily="34" charset="0"/>
              </a:rPr>
              <a:t>ALC</a:t>
            </a:r>
          </a:p>
          <a:p>
            <a:pPr lvl="1">
              <a:buClrTx/>
              <a:buFont typeface="Wingdings" pitchFamily="2" charset="2"/>
              <a:buChar char="q"/>
            </a:pPr>
            <a:r>
              <a:rPr lang="es-PE" sz="1800" dirty="0" smtClean="0">
                <a:latin typeface="Arial" pitchFamily="34" charset="0"/>
                <a:cs typeface="Arial" pitchFamily="34" charset="0"/>
              </a:rPr>
              <a:t>IED</a:t>
            </a:r>
            <a:r>
              <a:rPr lang="es-PE" sz="1800" b="1" dirty="0">
                <a:latin typeface="Arial" pitchFamily="34" charset="0"/>
                <a:cs typeface="Arial" pitchFamily="34" charset="0"/>
              </a:rPr>
              <a:t>: US$ 70 mil millones en </a:t>
            </a:r>
            <a:r>
              <a:rPr lang="es-PE" sz="1800" b="1" dirty="0" smtClean="0">
                <a:latin typeface="Arial" pitchFamily="34" charset="0"/>
                <a:cs typeface="Arial" pitchFamily="34" charset="0"/>
              </a:rPr>
              <a:t>2012 </a:t>
            </a:r>
            <a:r>
              <a:rPr lang="es-PE" sz="1800" dirty="0" smtClean="0">
                <a:latin typeface="Arial" pitchFamily="34" charset="0"/>
                <a:cs typeface="Arial" pitchFamily="34" charset="0"/>
              </a:rPr>
              <a:t>(26% ALC)</a:t>
            </a:r>
          </a:p>
          <a:p>
            <a:pPr lvl="1">
              <a:buClrTx/>
              <a:buFont typeface="Wingdings" pitchFamily="2" charset="2"/>
              <a:buChar char="q"/>
            </a:pPr>
            <a:r>
              <a:rPr lang="es-PE" sz="1800" dirty="0" smtClean="0">
                <a:latin typeface="Arial" pitchFamily="34" charset="0"/>
                <a:cs typeface="Arial" pitchFamily="34" charset="0"/>
              </a:rPr>
              <a:t>Inflación promedio: </a:t>
            </a:r>
            <a:r>
              <a:rPr lang="es-PE" sz="1800" b="1" dirty="0" smtClean="0">
                <a:latin typeface="Arial" pitchFamily="34" charset="0"/>
                <a:cs typeface="Arial" pitchFamily="34" charset="0"/>
              </a:rPr>
              <a:t>2.7% </a:t>
            </a:r>
            <a:r>
              <a:rPr lang="es-PE" sz="1800" dirty="0" smtClean="0">
                <a:latin typeface="Arial" pitchFamily="34" charset="0"/>
                <a:cs typeface="Arial" pitchFamily="34" charset="0"/>
              </a:rPr>
              <a:t>(promedio regional ALC 4.6%)</a:t>
            </a:r>
            <a:endParaRPr lang="es-PE" sz="1800" b="1" dirty="0" smtClean="0"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accent1"/>
              </a:buClr>
              <a:buFont typeface="Wingdings" pitchFamily="2" charset="2"/>
              <a:buChar char="q"/>
            </a:pPr>
            <a:endParaRPr lang="es-PE" sz="18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s-PE" sz="1800" b="1" dirty="0">
              <a:latin typeface="Arial" pitchFamily="34" charset="0"/>
              <a:cs typeface="Arial" pitchFamily="34" charset="0"/>
            </a:endParaRPr>
          </a:p>
          <a:p>
            <a:pPr lvl="1"/>
            <a:endParaRPr lang="es-E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35496" y="53752"/>
            <a:ext cx="7848872" cy="1143000"/>
          </a:xfr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s-PE" sz="3500" dirty="0">
                <a:latin typeface="Arial" pitchFamily="34" charset="0"/>
                <a:cs typeface="Arial" pitchFamily="34" charset="0"/>
              </a:rPr>
              <a:t>  </a:t>
            </a:r>
            <a:r>
              <a:rPr lang="es-PE" sz="3500" dirty="0" smtClean="0">
                <a:latin typeface="Arial" pitchFamily="34" charset="0"/>
                <a:cs typeface="Arial" pitchFamily="34" charset="0"/>
              </a:rPr>
              <a:t>Cerrar negociaciones</a:t>
            </a:r>
            <a:endParaRPr lang="es-PE" sz="3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54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540122" y="1593667"/>
            <a:ext cx="396044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s-PE" sz="1500" b="1" dirty="0">
                <a:latin typeface="Arial" pitchFamily="34" charset="0"/>
                <a:cs typeface="Arial" pitchFamily="34" charset="0"/>
              </a:rPr>
              <a:t>PERÚ - BLOQUE ALIANZA DEL PACÍFICO</a:t>
            </a:r>
          </a:p>
        </p:txBody>
      </p:sp>
      <p:graphicFrame>
        <p:nvGraphicFramePr>
          <p:cNvPr id="6" name="10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14064"/>
              </p:ext>
            </p:extLst>
          </p:nvPr>
        </p:nvGraphicFramePr>
        <p:xfrm>
          <a:off x="121476" y="2178974"/>
          <a:ext cx="5458636" cy="2978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5467672" y="1916832"/>
            <a:ext cx="3352800" cy="1892826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PE" sz="1300" b="1" dirty="0" smtClean="0">
                <a:latin typeface="Helvetica" pitchFamily="34" charset="0"/>
                <a:cs typeface="Helvetica" pitchFamily="34" charset="0"/>
              </a:rPr>
              <a:t>5 MAS GRANDES </a:t>
            </a:r>
            <a:r>
              <a:rPr lang="es-PE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EXPORTACIONES</a:t>
            </a:r>
            <a:r>
              <a:rPr lang="es-PE" sz="1300" b="1" dirty="0" smtClean="0">
                <a:latin typeface="Helvetica" pitchFamily="34" charset="0"/>
                <a:cs typeface="Helvetica" pitchFamily="34" charset="0"/>
              </a:rPr>
              <a:t> </a:t>
            </a:r>
            <a:endParaRPr lang="es-PE" sz="1300" b="1" dirty="0">
              <a:latin typeface="Helvetica" pitchFamily="34" charset="0"/>
              <a:cs typeface="Helvetica" pitchFamily="34" charset="0"/>
            </a:endParaRPr>
          </a:p>
          <a:p>
            <a:endParaRPr lang="es-PE" sz="1300" b="1" dirty="0">
              <a:latin typeface="Helvetica" pitchFamily="34" charset="0"/>
              <a:cs typeface="Helvetica" pitchFamily="34" charset="0"/>
            </a:endParaRPr>
          </a:p>
          <a:p>
            <a:pPr>
              <a:buFont typeface="Calibri" pitchFamily="34" charset="0"/>
              <a:buAutoNum type="arabicPeriod"/>
            </a:pPr>
            <a:r>
              <a:rPr lang="es-PE" sz="1300" b="1" dirty="0">
                <a:latin typeface="Helvetica" pitchFamily="34" charset="0"/>
                <a:cs typeface="Helvetica" pitchFamily="34" charset="0"/>
              </a:rPr>
              <a:t>Minerales de Cobre</a:t>
            </a:r>
          </a:p>
          <a:p>
            <a:pPr>
              <a:buFont typeface="Calibri" pitchFamily="34" charset="0"/>
              <a:buAutoNum type="arabicPeriod"/>
            </a:pPr>
            <a:r>
              <a:rPr lang="es-PE" sz="1300" b="1" dirty="0">
                <a:latin typeface="Helvetica" pitchFamily="34" charset="0"/>
                <a:cs typeface="Helvetica" pitchFamily="34" charset="0"/>
              </a:rPr>
              <a:t>Aceites crudos de petróleo</a:t>
            </a:r>
          </a:p>
          <a:p>
            <a:pPr>
              <a:buFont typeface="Calibri" pitchFamily="34" charset="0"/>
              <a:buAutoNum type="arabicPeriod"/>
            </a:pPr>
            <a:r>
              <a:rPr lang="es-PE" sz="1300" b="1" dirty="0">
                <a:latin typeface="Helvetica" pitchFamily="34" charset="0"/>
                <a:cs typeface="Helvetica" pitchFamily="34" charset="0"/>
              </a:rPr>
              <a:t>Minerales de molibdeno</a:t>
            </a:r>
          </a:p>
          <a:p>
            <a:pPr>
              <a:buFont typeface="Calibri" pitchFamily="34" charset="0"/>
              <a:buAutoNum type="arabicPeriod"/>
            </a:pPr>
            <a:r>
              <a:rPr lang="es-PE" sz="1300" b="1" dirty="0">
                <a:latin typeface="Helvetica" pitchFamily="34" charset="0"/>
                <a:cs typeface="Helvetica" pitchFamily="34" charset="0"/>
              </a:rPr>
              <a:t>Residual 6</a:t>
            </a:r>
          </a:p>
          <a:p>
            <a:pPr>
              <a:buFont typeface="Calibri" pitchFamily="34" charset="0"/>
              <a:buAutoNum type="arabicPeriod"/>
            </a:pPr>
            <a:r>
              <a:rPr lang="es-PE" sz="1300" b="1" dirty="0">
                <a:latin typeface="Helvetica" pitchFamily="34" charset="0"/>
                <a:cs typeface="Helvetica" pitchFamily="34" charset="0"/>
              </a:rPr>
              <a:t>Alambres de cobre refinados</a:t>
            </a:r>
          </a:p>
          <a:p>
            <a:pPr>
              <a:buFont typeface="Calibri" pitchFamily="34" charset="0"/>
              <a:buAutoNum type="arabicPeriod"/>
            </a:pPr>
            <a:endParaRPr lang="es-PE" sz="1300" b="1" dirty="0">
              <a:latin typeface="Helvetica" pitchFamily="34" charset="0"/>
              <a:cs typeface="Helvetica" pitchFamily="34" charset="0"/>
            </a:endParaRPr>
          </a:p>
          <a:p>
            <a:endParaRPr lang="es-PE" sz="1300" b="1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458147" y="3645024"/>
            <a:ext cx="3352800" cy="1892826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PE" sz="1300" b="1" dirty="0" smtClean="0">
                <a:latin typeface="Helvetica" pitchFamily="34" charset="0"/>
                <a:cs typeface="Helvetica" pitchFamily="34" charset="0"/>
              </a:rPr>
              <a:t>5 MÁS GRANDES </a:t>
            </a:r>
            <a:r>
              <a:rPr lang="es-PE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IMPORTACIONES</a:t>
            </a:r>
            <a:endParaRPr lang="es-PE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  <a:p>
            <a:endParaRPr lang="es-PE" sz="1300" b="1" dirty="0">
              <a:latin typeface="Helvetica" pitchFamily="34" charset="0"/>
              <a:cs typeface="Helvetica" pitchFamily="34" charset="0"/>
            </a:endParaRPr>
          </a:p>
          <a:p>
            <a:pPr>
              <a:buFont typeface="Calibri" pitchFamily="34" charset="0"/>
              <a:buAutoNum type="arabicPeriod"/>
            </a:pPr>
            <a:r>
              <a:rPr lang="es-PE" sz="1300" b="1" dirty="0">
                <a:latin typeface="Helvetica" pitchFamily="34" charset="0"/>
                <a:cs typeface="Helvetica" pitchFamily="34" charset="0"/>
              </a:rPr>
              <a:t>Aceites crudos de petróleo</a:t>
            </a:r>
          </a:p>
          <a:p>
            <a:pPr>
              <a:buFont typeface="Calibri" pitchFamily="34" charset="0"/>
              <a:buAutoNum type="arabicPeriod"/>
            </a:pPr>
            <a:r>
              <a:rPr lang="es-PE" sz="1300" b="1" dirty="0">
                <a:latin typeface="Helvetica" pitchFamily="34" charset="0"/>
                <a:cs typeface="Helvetica" pitchFamily="34" charset="0"/>
              </a:rPr>
              <a:t>Televisores</a:t>
            </a:r>
          </a:p>
          <a:p>
            <a:pPr>
              <a:buFont typeface="Calibri" pitchFamily="34" charset="0"/>
              <a:buAutoNum type="arabicPeriod"/>
            </a:pPr>
            <a:r>
              <a:rPr lang="es-PE" sz="1300" b="1" dirty="0">
                <a:latin typeface="Helvetica" pitchFamily="34" charset="0"/>
                <a:cs typeface="Helvetica" pitchFamily="34" charset="0"/>
              </a:rPr>
              <a:t>Tractores de carretera</a:t>
            </a:r>
          </a:p>
          <a:p>
            <a:pPr>
              <a:buFont typeface="Calibri" pitchFamily="34" charset="0"/>
              <a:buAutoNum type="arabicPeriod"/>
            </a:pPr>
            <a:r>
              <a:rPr lang="es-PE" sz="1300" b="1" dirty="0">
                <a:latin typeface="Helvetica" pitchFamily="34" charset="0"/>
                <a:cs typeface="Helvetica" pitchFamily="34" charset="0"/>
              </a:rPr>
              <a:t>Alambres de cobre refinados</a:t>
            </a:r>
          </a:p>
          <a:p>
            <a:pPr>
              <a:buFont typeface="Calibri" pitchFamily="34" charset="0"/>
              <a:buAutoNum type="arabicPeriod"/>
            </a:pPr>
            <a:r>
              <a:rPr lang="es-PE" sz="1300" b="1" dirty="0">
                <a:latin typeface="Helvetica" pitchFamily="34" charset="0"/>
                <a:cs typeface="Helvetica" pitchFamily="34" charset="0"/>
              </a:rPr>
              <a:t>Procesadores</a:t>
            </a:r>
          </a:p>
          <a:p>
            <a:pPr>
              <a:buFont typeface="Calibri" pitchFamily="34" charset="0"/>
              <a:buAutoNum type="arabicPeriod"/>
            </a:pPr>
            <a:endParaRPr lang="es-PE" sz="1300" b="1" dirty="0">
              <a:latin typeface="Helvetica" pitchFamily="34" charset="0"/>
              <a:cs typeface="Helvetica" pitchFamily="34" charset="0"/>
            </a:endParaRPr>
          </a:p>
          <a:p>
            <a:endParaRPr lang="es-PE" sz="1300" b="1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35496" y="53752"/>
            <a:ext cx="7848872" cy="1143000"/>
          </a:xfr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s-PE" sz="3500" dirty="0">
                <a:latin typeface="Arial" pitchFamily="34" charset="0"/>
                <a:cs typeface="Arial" pitchFamily="34" charset="0"/>
              </a:rPr>
              <a:t>  </a:t>
            </a:r>
            <a:r>
              <a:rPr lang="es-PE" sz="3500" dirty="0" smtClean="0">
                <a:latin typeface="Arial" pitchFamily="34" charset="0"/>
                <a:cs typeface="Arial" pitchFamily="34" charset="0"/>
              </a:rPr>
              <a:t>Intercambio comercial - AP</a:t>
            </a:r>
            <a:endParaRPr lang="es-PE" sz="3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2 Flecha derecha"/>
          <p:cNvSpPr/>
          <p:nvPr/>
        </p:nvSpPr>
        <p:spPr>
          <a:xfrm rot="20907316">
            <a:off x="1526465" y="2701147"/>
            <a:ext cx="2808000" cy="72000"/>
          </a:xfrm>
          <a:prstGeom prst="rightArrow">
            <a:avLst/>
          </a:prstGeom>
          <a:solidFill>
            <a:srgbClr val="F6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PE" sz="1100"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4" name="3 CuadroTexto"/>
          <p:cNvSpPr txBox="1"/>
          <p:nvPr/>
        </p:nvSpPr>
        <p:spPr>
          <a:xfrm rot="20951454">
            <a:off x="2214887" y="2444475"/>
            <a:ext cx="714671" cy="271850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1200" b="1" dirty="0" smtClean="0">
                <a:latin typeface="Arial" pitchFamily="34" charset="0"/>
                <a:cs typeface="Arial" pitchFamily="34" charset="0"/>
              </a:rPr>
              <a:t> +22%</a:t>
            </a:r>
            <a:endParaRPr lang="es-P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CuadroTexto"/>
          <p:cNvSpPr txBox="1">
            <a:spLocks noChangeArrowheads="1"/>
          </p:cNvSpPr>
          <p:nvPr/>
        </p:nvSpPr>
        <p:spPr bwMode="auto">
          <a:xfrm>
            <a:off x="848816" y="5445224"/>
            <a:ext cx="7467600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>
            <a:defPPr>
              <a:defRPr lang="es-PE"/>
            </a:defPPr>
            <a:lvl1pPr algn="ctr">
              <a:spcBef>
                <a:spcPct val="20000"/>
              </a:spcBef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es-PE" dirty="0">
                <a:effectLst/>
              </a:rPr>
              <a:t>En los últimos </a:t>
            </a:r>
            <a:r>
              <a:rPr lang="es-PE" dirty="0"/>
              <a:t>5 años</a:t>
            </a:r>
            <a:r>
              <a:rPr lang="es-PE" dirty="0">
                <a:effectLst/>
              </a:rPr>
              <a:t>, las </a:t>
            </a:r>
            <a:r>
              <a:rPr lang="es-PE" dirty="0"/>
              <a:t>exportaciones </a:t>
            </a:r>
            <a:r>
              <a:rPr lang="es-PE" dirty="0" smtClean="0">
                <a:effectLst/>
              </a:rPr>
              <a:t>a </a:t>
            </a:r>
            <a:r>
              <a:rPr lang="es-PE" dirty="0">
                <a:effectLst/>
              </a:rPr>
              <a:t>los países de Alianza del Pacífico </a:t>
            </a:r>
            <a:r>
              <a:rPr lang="es-PE" dirty="0"/>
              <a:t>han </a:t>
            </a:r>
            <a:r>
              <a:rPr lang="es-PE" dirty="0" smtClean="0"/>
              <a:t>crecido </a:t>
            </a:r>
            <a:r>
              <a:rPr lang="es-PE" dirty="0" smtClean="0">
                <a:effectLst/>
              </a:rPr>
              <a:t>un </a:t>
            </a:r>
            <a:r>
              <a:rPr lang="es-PE" dirty="0" smtClean="0"/>
              <a:t>22%</a:t>
            </a:r>
            <a:r>
              <a:rPr lang="es-PE" dirty="0" smtClean="0">
                <a:effectLst/>
              </a:rPr>
              <a:t>.</a:t>
            </a:r>
            <a:endParaRPr lang="es-P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5665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540122" y="1027798"/>
            <a:ext cx="396044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s-PE" sz="1500" b="1" dirty="0">
                <a:latin typeface="Arial" pitchFamily="34" charset="0"/>
                <a:cs typeface="Arial" pitchFamily="34" charset="0"/>
              </a:rPr>
              <a:t>PERÚ - BLOQUE ALIANZA DEL PACÍFICO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105400" y="1807944"/>
            <a:ext cx="4038600" cy="3493264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PE" sz="1300" b="1" dirty="0">
                <a:latin typeface="Helvetica" pitchFamily="34" charset="0"/>
                <a:cs typeface="Helvetica" pitchFamily="34" charset="0"/>
              </a:rPr>
              <a:t>TOP 10 PRODUCTOS NO TRADICIONALES</a:t>
            </a:r>
          </a:p>
          <a:p>
            <a:endParaRPr lang="es-PE" sz="1300" b="1" dirty="0">
              <a:latin typeface="Helvetica" pitchFamily="34" charset="0"/>
              <a:cs typeface="Helvetica" pitchFamily="34" charset="0"/>
            </a:endParaRPr>
          </a:p>
          <a:p>
            <a:pPr>
              <a:buFont typeface="Calibri" pitchFamily="34" charset="0"/>
              <a:buAutoNum type="arabicPeriod"/>
            </a:pPr>
            <a:r>
              <a:rPr lang="es-PE" sz="1300" b="1" dirty="0">
                <a:latin typeface="Helvetica" pitchFamily="34" charset="0"/>
                <a:cs typeface="Helvetica" pitchFamily="34" charset="0"/>
              </a:rPr>
              <a:t>Alambres de cobre refinado</a:t>
            </a:r>
          </a:p>
          <a:p>
            <a:pPr>
              <a:buFont typeface="Calibri" pitchFamily="34" charset="0"/>
              <a:buAutoNum type="arabicPeriod"/>
            </a:pPr>
            <a:r>
              <a:rPr lang="es-PE" sz="1300" b="1" dirty="0">
                <a:latin typeface="Helvetica" pitchFamily="34" charset="0"/>
                <a:cs typeface="Helvetica" pitchFamily="34" charset="0"/>
              </a:rPr>
              <a:t>Ácido sulfúrico</a:t>
            </a:r>
          </a:p>
          <a:p>
            <a:pPr>
              <a:buFont typeface="Calibri" pitchFamily="34" charset="0"/>
              <a:buAutoNum type="arabicPeriod"/>
            </a:pPr>
            <a:r>
              <a:rPr lang="es-PE" sz="1300" b="1" dirty="0">
                <a:latin typeface="Helvetica" pitchFamily="34" charset="0"/>
                <a:cs typeface="Helvetica" pitchFamily="34" charset="0"/>
              </a:rPr>
              <a:t>Barras de Acero</a:t>
            </a:r>
          </a:p>
          <a:p>
            <a:pPr>
              <a:buFont typeface="Calibri" pitchFamily="34" charset="0"/>
              <a:buAutoNum type="arabicPeriod"/>
            </a:pPr>
            <a:r>
              <a:rPr lang="es-PE" sz="1300" b="1" dirty="0">
                <a:latin typeface="Helvetica" pitchFamily="34" charset="0"/>
                <a:cs typeface="Helvetica" pitchFamily="34" charset="0"/>
              </a:rPr>
              <a:t>Placas de polímeros de </a:t>
            </a:r>
            <a:r>
              <a:rPr lang="es-PE" sz="1300" b="1" dirty="0" err="1">
                <a:latin typeface="Helvetica" pitchFamily="34" charset="0"/>
                <a:cs typeface="Helvetica" pitchFamily="34" charset="0"/>
              </a:rPr>
              <a:t>propileno</a:t>
            </a:r>
            <a:endParaRPr lang="es-PE" sz="1300" b="1" dirty="0">
              <a:latin typeface="Helvetica" pitchFamily="34" charset="0"/>
              <a:cs typeface="Helvetica" pitchFamily="34" charset="0"/>
            </a:endParaRPr>
          </a:p>
          <a:p>
            <a:pPr>
              <a:buFont typeface="Calibri" pitchFamily="34" charset="0"/>
              <a:buAutoNum type="arabicPeriod"/>
            </a:pPr>
            <a:r>
              <a:rPr lang="es-PE" sz="1300" b="1" dirty="0">
                <a:latin typeface="Helvetica" pitchFamily="34" charset="0"/>
                <a:cs typeface="Helvetica" pitchFamily="34" charset="0"/>
              </a:rPr>
              <a:t>Baldosas de cerámica</a:t>
            </a:r>
          </a:p>
          <a:p>
            <a:pPr>
              <a:buFont typeface="Calibri" pitchFamily="34" charset="0"/>
              <a:buAutoNum type="arabicPeriod"/>
            </a:pPr>
            <a:r>
              <a:rPr lang="es-PE" sz="1300" b="1" dirty="0">
                <a:latin typeface="Helvetica" pitchFamily="34" charset="0"/>
                <a:cs typeface="Helvetica" pitchFamily="34" charset="0"/>
              </a:rPr>
              <a:t>Fosfato de calcio</a:t>
            </a:r>
          </a:p>
          <a:p>
            <a:pPr>
              <a:buFont typeface="Calibri" pitchFamily="34" charset="0"/>
              <a:buAutoNum type="arabicPeriod"/>
            </a:pPr>
            <a:r>
              <a:rPr lang="es-PE" sz="1300" b="1" dirty="0">
                <a:latin typeface="Helvetica" pitchFamily="34" charset="0"/>
                <a:cs typeface="Helvetica" pitchFamily="34" charset="0"/>
              </a:rPr>
              <a:t>Impresos Publicitarios</a:t>
            </a:r>
          </a:p>
          <a:p>
            <a:pPr>
              <a:buFont typeface="Calibri" pitchFamily="34" charset="0"/>
              <a:buAutoNum type="arabicPeriod"/>
            </a:pPr>
            <a:r>
              <a:rPr lang="es-PE" sz="1300" b="1" dirty="0">
                <a:latin typeface="Helvetica" pitchFamily="34" charset="0"/>
                <a:cs typeface="Helvetica" pitchFamily="34" charset="0"/>
              </a:rPr>
              <a:t>Alcohol etílico</a:t>
            </a:r>
          </a:p>
          <a:p>
            <a:pPr>
              <a:buFont typeface="Calibri" pitchFamily="34" charset="0"/>
              <a:buAutoNum type="arabicPeriod"/>
            </a:pPr>
            <a:r>
              <a:rPr lang="es-PE" sz="1300" b="1" dirty="0">
                <a:latin typeface="Helvetica" pitchFamily="34" charset="0"/>
                <a:cs typeface="Helvetica" pitchFamily="34" charset="0"/>
              </a:rPr>
              <a:t>Botellas, frascos y similares de plástico</a:t>
            </a:r>
          </a:p>
          <a:p>
            <a:pPr>
              <a:buFont typeface="Calibri" pitchFamily="34" charset="0"/>
              <a:buAutoNum type="arabicPeriod"/>
            </a:pPr>
            <a:r>
              <a:rPr lang="es-PE" sz="1300" b="1" dirty="0">
                <a:latin typeface="Helvetica" pitchFamily="34" charset="0"/>
                <a:cs typeface="Helvetica" pitchFamily="34" charset="0"/>
              </a:rPr>
              <a:t>Artículos de limpieza</a:t>
            </a:r>
          </a:p>
          <a:p>
            <a:pPr>
              <a:buFont typeface="Calibri" pitchFamily="34" charset="0"/>
              <a:buAutoNum type="arabicPeriod"/>
            </a:pPr>
            <a:endParaRPr lang="es-PE" sz="1300" b="1" dirty="0">
              <a:latin typeface="Helvetica" pitchFamily="34" charset="0"/>
              <a:cs typeface="Helvetica" pitchFamily="34" charset="0"/>
            </a:endParaRPr>
          </a:p>
          <a:p>
            <a:pPr>
              <a:buFont typeface="Calibri" pitchFamily="34" charset="0"/>
              <a:buAutoNum type="arabicPeriod"/>
            </a:pPr>
            <a:endParaRPr lang="es-PE" sz="1300" b="1" dirty="0">
              <a:latin typeface="Helvetica" pitchFamily="34" charset="0"/>
              <a:cs typeface="Helvetica" pitchFamily="34" charset="0"/>
            </a:endParaRPr>
          </a:p>
          <a:p>
            <a:pPr>
              <a:buFont typeface="Calibri" pitchFamily="34" charset="0"/>
              <a:buAutoNum type="arabicPeriod"/>
            </a:pPr>
            <a:endParaRPr lang="es-PE" sz="1300" b="1" dirty="0">
              <a:latin typeface="Helvetica" pitchFamily="34" charset="0"/>
              <a:cs typeface="Helvetica" pitchFamily="34" charset="0"/>
            </a:endParaRPr>
          </a:p>
          <a:p>
            <a:pPr>
              <a:buFont typeface="Calibri" pitchFamily="34" charset="0"/>
              <a:buAutoNum type="arabicPeriod"/>
            </a:pPr>
            <a:endParaRPr lang="es-PE" sz="1300" b="1" dirty="0">
              <a:latin typeface="Helvetica" pitchFamily="34" charset="0"/>
              <a:cs typeface="Helvetica" pitchFamily="34" charset="0"/>
            </a:endParaRPr>
          </a:p>
          <a:p>
            <a:endParaRPr lang="es-PE" sz="1300" b="1" dirty="0">
              <a:latin typeface="Helvetica" pitchFamily="34" charset="0"/>
              <a:cs typeface="Helvetica" pitchFamily="34" charset="0"/>
            </a:endParaRPr>
          </a:p>
        </p:txBody>
      </p:sp>
      <p:graphicFrame>
        <p:nvGraphicFramePr>
          <p:cNvPr id="10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4389568"/>
              </p:ext>
            </p:extLst>
          </p:nvPr>
        </p:nvGraphicFramePr>
        <p:xfrm>
          <a:off x="208216" y="1700808"/>
          <a:ext cx="462425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11 CuadroTexto"/>
          <p:cNvSpPr txBox="1">
            <a:spLocks noChangeArrowheads="1"/>
          </p:cNvSpPr>
          <p:nvPr/>
        </p:nvSpPr>
        <p:spPr bwMode="auto">
          <a:xfrm>
            <a:off x="879911" y="4869159"/>
            <a:ext cx="7467600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>
            <a:defPPr>
              <a:defRPr lang="es-PE"/>
            </a:defPPr>
            <a:lvl1pPr algn="ctr">
              <a:spcBef>
                <a:spcPct val="20000"/>
              </a:spcBef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es-PE" dirty="0">
                <a:effectLst/>
              </a:rPr>
              <a:t>En los últimos </a:t>
            </a:r>
            <a:r>
              <a:rPr lang="es-PE" dirty="0"/>
              <a:t>5 años</a:t>
            </a:r>
            <a:r>
              <a:rPr lang="es-PE" dirty="0">
                <a:effectLst/>
              </a:rPr>
              <a:t>, las </a:t>
            </a:r>
            <a:r>
              <a:rPr lang="es-PE" dirty="0"/>
              <a:t>exportaciones </a:t>
            </a:r>
            <a:r>
              <a:rPr lang="es-PE" dirty="0" err="1"/>
              <a:t>NoTradicionales</a:t>
            </a:r>
            <a:r>
              <a:rPr lang="es-PE" dirty="0"/>
              <a:t> </a:t>
            </a:r>
            <a:r>
              <a:rPr lang="es-PE" dirty="0">
                <a:effectLst/>
              </a:rPr>
              <a:t>a los países de Alianza del Pacífico han tenido un c</a:t>
            </a:r>
            <a:r>
              <a:rPr lang="es-PE" dirty="0"/>
              <a:t>recimiento promedio anual superior al 11%</a:t>
            </a:r>
            <a:r>
              <a:rPr lang="es-PE" dirty="0">
                <a:effectLst/>
              </a:rPr>
              <a:t>.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35496" y="53752"/>
            <a:ext cx="7848872" cy="1143000"/>
          </a:xfr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s-PE" sz="3500" dirty="0">
                <a:latin typeface="Arial" pitchFamily="34" charset="0"/>
                <a:cs typeface="Arial" pitchFamily="34" charset="0"/>
              </a:rPr>
              <a:t>  </a:t>
            </a:r>
            <a:r>
              <a:rPr lang="es-PE" sz="3500" dirty="0" smtClean="0">
                <a:latin typeface="Arial" pitchFamily="34" charset="0"/>
                <a:cs typeface="Arial" pitchFamily="34" charset="0"/>
              </a:rPr>
              <a:t>Intercambio comercial - AP</a:t>
            </a:r>
            <a:endParaRPr lang="es-PE" sz="3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83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550421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500" b="1" dirty="0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Consejo Empresarial de la AP (CEAP)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483768" y="1692677"/>
            <a:ext cx="64087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just">
              <a:buFontTx/>
              <a:buChar char="-"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Existe un capítulo en cada país miembro de la AP.</a:t>
            </a:r>
          </a:p>
          <a:p>
            <a:pPr marL="180975" indent="-180975" algn="just">
              <a:buFontTx/>
              <a:buChar char="-"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Cada capítulo está encabezado por un Presidente, y está integrado por cuatro </a:t>
            </a:r>
            <a:r>
              <a:rPr lang="es-ES" sz="1400" dirty="0">
                <a:latin typeface="Arial" pitchFamily="34" charset="0"/>
                <a:cs typeface="Arial" pitchFamily="34" charset="0"/>
              </a:rPr>
              <a:t>empresarios representativos del sector productivo 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del país</a:t>
            </a:r>
          </a:p>
          <a:p>
            <a:pPr marL="180975" indent="-180975" algn="just">
              <a:buFontTx/>
              <a:buChar char="-"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Cada capítulo tiene un sherpa, quien se encarga del seguimiento y ejecución de las actividades acordadas.</a:t>
            </a:r>
            <a:endParaRPr lang="es-E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5" descr="http://www.mars.com/global/assets/images/center-content/Mexico-fl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85" y="4898963"/>
            <a:ext cx="965827" cy="584153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http://cdkn.org/wp-content/uploads/2011/11/Colombia-flag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01916"/>
            <a:ext cx="968689" cy="645793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http://www.worldmapfinder.com/Images/FlagImages/Peru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873516"/>
            <a:ext cx="968689" cy="644373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http://t1.gstatic.com/images?q=tbn:ANd9GcQ3Vq9-fk7_gIHtmdMjOr4fSPNDGgTvqK605BGO6EORiOwcbuC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1916"/>
            <a:ext cx="966476" cy="643147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1362012" y="3366284"/>
            <a:ext cx="292195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FontTx/>
              <a:buChar char="-"/>
            </a:pPr>
            <a:r>
              <a:rPr lang="es-ES" sz="1300" dirty="0" smtClean="0">
                <a:latin typeface="Arial" pitchFamily="34" charset="0"/>
                <a:cs typeface="Arial" pitchFamily="34" charset="0"/>
              </a:rPr>
              <a:t>Integración Financiera. </a:t>
            </a:r>
            <a:r>
              <a:rPr lang="es-ES" sz="13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(BID)</a:t>
            </a:r>
            <a:endParaRPr lang="es-ES" sz="1300" dirty="0" smtClean="0">
              <a:latin typeface="Arial" pitchFamily="34" charset="0"/>
              <a:cs typeface="Arial" pitchFamily="34" charset="0"/>
            </a:endParaRPr>
          </a:p>
          <a:p>
            <a:pPr marL="180975" indent="-180975">
              <a:buFontTx/>
              <a:buChar char="-"/>
            </a:pPr>
            <a:r>
              <a:rPr lang="es-ES" sz="1300" dirty="0" smtClean="0">
                <a:latin typeface="Arial" pitchFamily="34" charset="0"/>
                <a:cs typeface="Arial" pitchFamily="34" charset="0"/>
              </a:rPr>
              <a:t>Homologación de normas tributarias.</a:t>
            </a:r>
          </a:p>
          <a:p>
            <a:pPr marL="180975" indent="-180975">
              <a:buFontTx/>
              <a:buChar char="-"/>
            </a:pPr>
            <a:r>
              <a:rPr lang="es-ES" sz="1300" dirty="0" smtClean="0">
                <a:latin typeface="Arial" pitchFamily="34" charset="0"/>
                <a:cs typeface="Arial" pitchFamily="34" charset="0"/>
              </a:rPr>
              <a:t>Compras Públicas</a:t>
            </a:r>
            <a:r>
              <a:rPr lang="es-ES" sz="13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13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(BID)</a:t>
            </a:r>
          </a:p>
          <a:p>
            <a:pPr marL="180975" indent="-180975">
              <a:buFontTx/>
              <a:buChar char="-"/>
            </a:pPr>
            <a:r>
              <a:rPr lang="es-ES" sz="13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Innovación</a:t>
            </a:r>
            <a:r>
              <a:rPr lang="es-ES" sz="13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3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(nuevo)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1362012" y="4760565"/>
            <a:ext cx="306597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FontTx/>
              <a:buChar char="-"/>
            </a:pPr>
            <a:r>
              <a:rPr lang="es-ES" sz="1300" dirty="0" smtClean="0">
                <a:latin typeface="Arial" pitchFamily="34" charset="0"/>
                <a:cs typeface="Arial" pitchFamily="34" charset="0"/>
              </a:rPr>
              <a:t>Homologación de normas técnicas (Alimentos) </a:t>
            </a:r>
            <a:r>
              <a:rPr lang="es-ES" sz="13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(BID)</a:t>
            </a:r>
            <a:endParaRPr lang="es-ES" sz="1300" dirty="0" smtClean="0">
              <a:latin typeface="Arial" pitchFamily="34" charset="0"/>
              <a:cs typeface="Arial" pitchFamily="34" charset="0"/>
            </a:endParaRPr>
          </a:p>
          <a:p>
            <a:pPr marL="180975" indent="-180975">
              <a:buFontTx/>
              <a:buChar char="-"/>
            </a:pPr>
            <a:r>
              <a:rPr lang="es-ES" sz="1300" dirty="0">
                <a:latin typeface="Arial" pitchFamily="34" charset="0"/>
                <a:cs typeface="Arial" pitchFamily="34" charset="0"/>
              </a:rPr>
              <a:t>Homologación de normas técnicas </a:t>
            </a:r>
            <a:r>
              <a:rPr lang="es-ES" sz="1300" dirty="0" smtClean="0">
                <a:latin typeface="Arial" pitchFamily="34" charset="0"/>
                <a:cs typeface="Arial" pitchFamily="34" charset="0"/>
              </a:rPr>
              <a:t>(Medicamentos) </a:t>
            </a:r>
            <a:r>
              <a:rPr lang="es-ES" sz="13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(BID)</a:t>
            </a:r>
            <a:endParaRPr lang="es-ES" sz="1300" dirty="0">
              <a:latin typeface="Arial" pitchFamily="34" charset="0"/>
              <a:cs typeface="Arial" pitchFamily="34" charset="0"/>
            </a:endParaRPr>
          </a:p>
          <a:p>
            <a:pPr marL="180975" indent="-180975">
              <a:buFontTx/>
              <a:buChar char="-"/>
            </a:pPr>
            <a:r>
              <a:rPr lang="es-ES" sz="1300" dirty="0">
                <a:latin typeface="Arial" pitchFamily="34" charset="0"/>
                <a:cs typeface="Arial" pitchFamily="34" charset="0"/>
              </a:rPr>
              <a:t>Homologación de normas técnicas </a:t>
            </a:r>
            <a:r>
              <a:rPr lang="es-ES" sz="1300" dirty="0" smtClean="0">
                <a:latin typeface="Arial" pitchFamily="34" charset="0"/>
                <a:cs typeface="Arial" pitchFamily="34" charset="0"/>
              </a:rPr>
              <a:t>(Cosméticos) </a:t>
            </a:r>
            <a:r>
              <a:rPr lang="es-ES" sz="13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(BID)</a:t>
            </a:r>
            <a:endParaRPr lang="es-ES" sz="1300" dirty="0" smtClean="0">
              <a:latin typeface="Arial" pitchFamily="34" charset="0"/>
              <a:cs typeface="Arial" pitchFamily="34" charset="0"/>
            </a:endParaRPr>
          </a:p>
          <a:p>
            <a:pPr marL="180975" indent="-180975">
              <a:buFontTx/>
              <a:buChar char="-"/>
            </a:pPr>
            <a:r>
              <a:rPr lang="es-ES" sz="1300" dirty="0" smtClean="0">
                <a:latin typeface="Arial" pitchFamily="34" charset="0"/>
                <a:cs typeface="Arial" pitchFamily="34" charset="0"/>
              </a:rPr>
              <a:t>Certificaciones sanitarias por medio de la OPS</a:t>
            </a:r>
            <a:endParaRPr lang="es-ES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5717290" y="3405118"/>
            <a:ext cx="278797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just">
              <a:buFontTx/>
              <a:buChar char="-"/>
            </a:pPr>
            <a:r>
              <a:rPr lang="es-ES" sz="1300" dirty="0" smtClean="0">
                <a:latin typeface="Arial" pitchFamily="34" charset="0"/>
                <a:cs typeface="Arial" pitchFamily="34" charset="0"/>
              </a:rPr>
              <a:t>Cooperación en educación. </a:t>
            </a:r>
            <a:r>
              <a:rPr lang="es-ES" sz="13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(BID)</a:t>
            </a:r>
            <a:endParaRPr lang="es-ES" sz="13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5717290" y="4797316"/>
            <a:ext cx="3175189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FontTx/>
              <a:buChar char="-"/>
            </a:pPr>
            <a:r>
              <a:rPr lang="es-ES" sz="1300" dirty="0" smtClean="0">
                <a:latin typeface="Arial" pitchFamily="34" charset="0"/>
                <a:cs typeface="Arial" pitchFamily="34" charset="0"/>
              </a:rPr>
              <a:t>Ventanilla Única de Comercio Exterior (VUCE)- </a:t>
            </a:r>
            <a:r>
              <a:rPr lang="es-ES" sz="1300" b="1" i="1" dirty="0" smtClean="0">
                <a:latin typeface="Arial" pitchFamily="34" charset="0"/>
                <a:cs typeface="Arial" pitchFamily="34" charset="0"/>
              </a:rPr>
              <a:t>ADEX </a:t>
            </a:r>
            <a:r>
              <a:rPr lang="es-ES" sz="13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(BID)</a:t>
            </a:r>
            <a:endParaRPr lang="es-ES" sz="1300" b="1" i="1" dirty="0" smtClean="0">
              <a:latin typeface="Arial" pitchFamily="34" charset="0"/>
              <a:cs typeface="Arial" pitchFamily="34" charset="0"/>
            </a:endParaRPr>
          </a:p>
          <a:p>
            <a:pPr marL="180975" indent="-180975">
              <a:buFontTx/>
              <a:buChar char="-"/>
            </a:pPr>
            <a:r>
              <a:rPr lang="es-ES" sz="1300" dirty="0" smtClean="0">
                <a:latin typeface="Arial" pitchFamily="34" charset="0"/>
                <a:cs typeface="Arial" pitchFamily="34" charset="0"/>
              </a:rPr>
              <a:t>Acumulación de origen y encadenamientos productivos- </a:t>
            </a:r>
            <a:r>
              <a:rPr lang="es-ES" sz="1300" b="1" dirty="0" smtClean="0">
                <a:latin typeface="Arial" pitchFamily="34" charset="0"/>
                <a:cs typeface="Arial" pitchFamily="34" charset="0"/>
              </a:rPr>
              <a:t>CCL+SNI </a:t>
            </a:r>
            <a:r>
              <a:rPr lang="es-ES" sz="13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(BID)</a:t>
            </a:r>
            <a:endParaRPr lang="es-ES" sz="1300" b="1" dirty="0" smtClean="0">
              <a:latin typeface="Arial" pitchFamily="34" charset="0"/>
              <a:cs typeface="Arial" pitchFamily="34" charset="0"/>
            </a:endParaRPr>
          </a:p>
          <a:p>
            <a:pPr marL="180975" indent="-180975">
              <a:buFontTx/>
              <a:buChar char="-"/>
            </a:pPr>
            <a:r>
              <a:rPr lang="es-ES" sz="13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Competitividad Logística - </a:t>
            </a:r>
            <a:r>
              <a:rPr lang="es-ES" sz="1300" b="1" dirty="0" smtClean="0">
                <a:latin typeface="Arial" pitchFamily="34" charset="0"/>
                <a:cs typeface="Arial" pitchFamily="34" charset="0"/>
              </a:rPr>
              <a:t>COMEXPERU</a:t>
            </a:r>
            <a:r>
              <a:rPr lang="es-ES" sz="13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3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(nuevo) </a:t>
            </a:r>
            <a:r>
              <a:rPr lang="es-ES" sz="13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(BID)</a:t>
            </a:r>
            <a:endParaRPr lang="es-ES" sz="130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306159" y="1700808"/>
            <a:ext cx="205096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j-ea"/>
                <a:cs typeface="+mj-cs"/>
              </a:rPr>
              <a:t>INTEGRANTES</a:t>
            </a:r>
            <a:endParaRPr lang="es-ES" sz="2000" dirty="0">
              <a:ln w="18415" cmpd="sng">
                <a:solidFill>
                  <a:schemeClr val="tx2">
                    <a:lumMod val="50000"/>
                  </a:schemeClr>
                </a:solidFill>
                <a:prstDash val="solid"/>
              </a:ln>
              <a:latin typeface="Cambria" pitchFamily="18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288790" y="2884874"/>
            <a:ext cx="435941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j-ea"/>
                <a:cs typeface="+mj-cs"/>
              </a:rPr>
              <a:t>PROYECTOS CONJUNTOS</a:t>
            </a:r>
            <a:endParaRPr lang="es-ES" sz="2000" dirty="0">
              <a:ln w="18415" cmpd="sng">
                <a:solidFill>
                  <a:schemeClr val="tx2">
                    <a:lumMod val="50000"/>
                  </a:schemeClr>
                </a:solidFill>
                <a:prstDash val="solid"/>
              </a:ln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67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2222</TotalTime>
  <Words>2172</Words>
  <Application>Microsoft Office PowerPoint</Application>
  <PresentationFormat>Presentación en pantalla (4:3)</PresentationFormat>
  <Paragraphs>280</Paragraphs>
  <Slides>23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Módulo</vt:lpstr>
      <vt:lpstr>Agenda Comercial: presente y futuro</vt:lpstr>
      <vt:lpstr>Exportaciones del Perú al mundo</vt:lpstr>
      <vt:lpstr>  ¿Con quien comercia el Perú?</vt:lpstr>
      <vt:lpstr>Acuerdos comerciales</vt:lpstr>
      <vt:lpstr>  Mapa de acuerdos comerciales</vt:lpstr>
      <vt:lpstr>  Cerrar negociaciones</vt:lpstr>
      <vt:lpstr>  Intercambio comercial - AP</vt:lpstr>
      <vt:lpstr>  Intercambio comercial - AP</vt:lpstr>
      <vt:lpstr>Presentación de PowerPoint</vt:lpstr>
      <vt:lpstr>  Cerrar negociaciones</vt:lpstr>
      <vt:lpstr>Intercambio comercial -TPP</vt:lpstr>
      <vt:lpstr>Presentación de PowerPoint</vt:lpstr>
      <vt:lpstr>1. Dinamizar la agenda de negociaciones comerciales</vt:lpstr>
      <vt:lpstr>1. Dinamizar la agenda de negociaciones comerciales</vt:lpstr>
      <vt:lpstr>1. Dinamizar la agenda de negociaciones comerciales</vt:lpstr>
      <vt:lpstr>1. Dinamizar la agenda de negociaciones comerciales</vt:lpstr>
      <vt:lpstr>1. Dinamizar la agenda de negociaciones comerciales</vt:lpstr>
      <vt:lpstr>1. Dinamizar la agenda de negociaciones comerciales</vt:lpstr>
      <vt:lpstr>Países árabes</vt:lpstr>
      <vt:lpstr>Presentación de PowerPoint</vt:lpstr>
      <vt:lpstr>Presentación de PowerPoint</vt:lpstr>
      <vt:lpstr>Presentación de PowerPoint</vt:lpstr>
      <vt:lpstr>Agenda Comercial: presente y futuro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Raisa Rubio</dc:creator>
  <cp:lastModifiedBy>Betzabeth Uzuriaga</cp:lastModifiedBy>
  <cp:revision>142</cp:revision>
  <cp:lastPrinted>2013-11-25T21:37:23Z</cp:lastPrinted>
  <dcterms:created xsi:type="dcterms:W3CDTF">2013-11-15T20:51:52Z</dcterms:created>
  <dcterms:modified xsi:type="dcterms:W3CDTF">2013-11-26T16:23:27Z</dcterms:modified>
</cp:coreProperties>
</file>